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95" r:id="rId30"/>
    <p:sldId id="285" r:id="rId31"/>
    <p:sldId id="284" r:id="rId32"/>
    <p:sldId id="286" r:id="rId33"/>
    <p:sldId id="287" r:id="rId34"/>
    <p:sldId id="288" r:id="rId35"/>
    <p:sldId id="293" r:id="rId36"/>
    <p:sldId id="294" r:id="rId37"/>
    <p:sldId id="289" r:id="rId38"/>
    <p:sldId id="290" r:id="rId39"/>
    <p:sldId id="292" r:id="rId40"/>
    <p:sldId id="291" r:id="rId4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4054" autoAdjust="0"/>
  </p:normalViewPr>
  <p:slideViewPr>
    <p:cSldViewPr>
      <p:cViewPr varScale="1">
        <p:scale>
          <a:sx n="74" d="100"/>
          <a:sy n="74" d="100"/>
        </p:scale>
        <p:origin x="-14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087F-1C43-4ACB-BAF8-DB71CD11B2A0}" type="datetimeFigureOut">
              <a:rPr lang="zh-CN" altLang="en-US" smtClean="0"/>
              <a:pPr/>
              <a:t>2013/8/9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601-988F-44D6-963C-B139F305F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087F-1C43-4ACB-BAF8-DB71CD11B2A0}" type="datetimeFigureOut">
              <a:rPr lang="zh-CN" altLang="en-US" smtClean="0"/>
              <a:pPr/>
              <a:t>2013/8/9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601-988F-44D6-963C-B139F305F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087F-1C43-4ACB-BAF8-DB71CD11B2A0}" type="datetimeFigureOut">
              <a:rPr lang="zh-CN" altLang="en-US" smtClean="0"/>
              <a:pPr/>
              <a:t>2013/8/9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601-988F-44D6-963C-B139F305F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087F-1C43-4ACB-BAF8-DB71CD11B2A0}" type="datetimeFigureOut">
              <a:rPr lang="zh-CN" altLang="en-US" smtClean="0"/>
              <a:pPr/>
              <a:t>2013/8/9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601-988F-44D6-963C-B139F305F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087F-1C43-4ACB-BAF8-DB71CD11B2A0}" type="datetimeFigureOut">
              <a:rPr lang="zh-CN" altLang="en-US" smtClean="0"/>
              <a:pPr/>
              <a:t>2013/8/9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601-988F-44D6-963C-B139F305F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087F-1C43-4ACB-BAF8-DB71CD11B2A0}" type="datetimeFigureOut">
              <a:rPr lang="zh-CN" altLang="en-US" smtClean="0"/>
              <a:pPr/>
              <a:t>2013/8/9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601-988F-44D6-963C-B139F305F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087F-1C43-4ACB-BAF8-DB71CD11B2A0}" type="datetimeFigureOut">
              <a:rPr lang="zh-CN" altLang="en-US" smtClean="0"/>
              <a:pPr/>
              <a:t>2013/8/9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601-988F-44D6-963C-B139F305F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087F-1C43-4ACB-BAF8-DB71CD11B2A0}" type="datetimeFigureOut">
              <a:rPr lang="zh-CN" altLang="en-US" smtClean="0"/>
              <a:pPr/>
              <a:t>2013/8/9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601-988F-44D6-963C-B139F305F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087F-1C43-4ACB-BAF8-DB71CD11B2A0}" type="datetimeFigureOut">
              <a:rPr lang="zh-CN" altLang="en-US" smtClean="0"/>
              <a:pPr/>
              <a:t>2013/8/9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601-988F-44D6-963C-B139F305F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087F-1C43-4ACB-BAF8-DB71CD11B2A0}" type="datetimeFigureOut">
              <a:rPr lang="zh-CN" altLang="en-US" smtClean="0"/>
              <a:pPr/>
              <a:t>2013/8/9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601-988F-44D6-963C-B139F305F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087F-1C43-4ACB-BAF8-DB71CD11B2A0}" type="datetimeFigureOut">
              <a:rPr lang="zh-CN" altLang="en-US" smtClean="0"/>
              <a:pPr/>
              <a:t>2013/8/9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601-988F-44D6-963C-B139F305F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B087F-1C43-4ACB-BAF8-DB71CD11B2A0}" type="datetimeFigureOut">
              <a:rPr lang="zh-CN" altLang="en-US" smtClean="0"/>
              <a:pPr/>
              <a:t>2013/8/9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12601-988F-44D6-963C-B139F305F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基于</a:t>
            </a:r>
            <a:r>
              <a:rPr lang="en-US" altLang="zh-CN" dirty="0" smtClean="0"/>
              <a:t>Mono for android</a:t>
            </a:r>
            <a:r>
              <a:rPr lang="zh-CN" altLang="en-US" dirty="0" smtClean="0"/>
              <a:t>移动开发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2013.7</a:t>
            </a:r>
          </a:p>
          <a:p>
            <a:r>
              <a:rPr lang="zh-CN" altLang="en-US" sz="2000" dirty="0" smtClean="0"/>
              <a:t>移动</a:t>
            </a:r>
            <a:r>
              <a:rPr lang="en-US" altLang="zh-CN" sz="2000" dirty="0" smtClean="0"/>
              <a:t>&amp;</a:t>
            </a:r>
            <a:r>
              <a:rPr lang="zh-CN" altLang="en-US" sz="2000" dirty="0" smtClean="0"/>
              <a:t>电商部 黄立敬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571625" y="1428750"/>
            <a:ext cx="6119813" cy="742950"/>
            <a:chOff x="839" y="1253"/>
            <a:chExt cx="3855" cy="468"/>
          </a:xfrm>
        </p:grpSpPr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1474" y="1706"/>
              <a:ext cx="32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839" y="1253"/>
              <a:ext cx="544" cy="468"/>
              <a:chOff x="3061" y="2478"/>
              <a:chExt cx="1542" cy="1225"/>
            </a:xfrm>
          </p:grpSpPr>
          <p:sp>
            <p:nvSpPr>
              <p:cNvPr id="8" name="AutoShape 4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1542" cy="1225"/>
              </a:xfrm>
              <a:prstGeom prst="hexagon">
                <a:avLst>
                  <a:gd name="adj" fmla="val 31469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3143" y="2533"/>
                <a:ext cx="1386" cy="1102"/>
              </a:xfrm>
              <a:prstGeom prst="hexagon">
                <a:avLst>
                  <a:gd name="adj" fmla="val 31466"/>
                  <a:gd name="vf" fmla="val 115470"/>
                </a:avLst>
              </a:prstGeom>
              <a:gradFill rotWithShape="1">
                <a:gsLst>
                  <a:gs pos="0">
                    <a:srgbClr val="3333CC">
                      <a:gamma/>
                      <a:shade val="46275"/>
                      <a:invGamma/>
                    </a:srgbClr>
                  </a:gs>
                  <a:gs pos="100000">
                    <a:srgbClr val="3333CC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" name="Text Box 23"/>
            <p:cNvSpPr txBox="1">
              <a:spLocks noChangeArrowheads="1"/>
            </p:cNvSpPr>
            <p:nvPr/>
          </p:nvSpPr>
          <p:spPr bwMode="auto">
            <a:xfrm>
              <a:off x="975" y="1296"/>
              <a:ext cx="24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571625" y="2357438"/>
            <a:ext cx="6119813" cy="742950"/>
            <a:chOff x="839" y="1253"/>
            <a:chExt cx="3855" cy="468"/>
          </a:xfrm>
        </p:grpSpPr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1474" y="1706"/>
              <a:ext cx="32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839" y="1253"/>
              <a:ext cx="544" cy="468"/>
              <a:chOff x="3061" y="2478"/>
              <a:chExt cx="1542" cy="1225"/>
            </a:xfrm>
          </p:grpSpPr>
          <p:sp>
            <p:nvSpPr>
              <p:cNvPr id="14" name="AutoShape 28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1542" cy="1225"/>
              </a:xfrm>
              <a:prstGeom prst="hexagon">
                <a:avLst>
                  <a:gd name="adj" fmla="val 31469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3143" y="2533"/>
                <a:ext cx="1386" cy="1102"/>
              </a:xfrm>
              <a:prstGeom prst="hexagon">
                <a:avLst>
                  <a:gd name="adj" fmla="val 31466"/>
                  <a:gd name="vf" fmla="val 115470"/>
                </a:avLst>
              </a:prstGeom>
              <a:gradFill rotWithShape="1">
                <a:gsLst>
                  <a:gs pos="0">
                    <a:srgbClr val="99CC00">
                      <a:gamma/>
                      <a:shade val="46275"/>
                      <a:invGamma/>
                    </a:srgbClr>
                  </a:gs>
                  <a:gs pos="100000">
                    <a:srgbClr val="99CC00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" name="Text Box 30"/>
            <p:cNvSpPr txBox="1">
              <a:spLocks noChangeArrowheads="1"/>
            </p:cNvSpPr>
            <p:nvPr/>
          </p:nvSpPr>
          <p:spPr bwMode="auto">
            <a:xfrm>
              <a:off x="975" y="1296"/>
              <a:ext cx="24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6" name="Group 31"/>
          <p:cNvGrpSpPr>
            <a:grpSpLocks/>
          </p:cNvGrpSpPr>
          <p:nvPr/>
        </p:nvGrpSpPr>
        <p:grpSpPr bwMode="auto">
          <a:xfrm>
            <a:off x="1571625" y="3214688"/>
            <a:ext cx="6119813" cy="742950"/>
            <a:chOff x="839" y="1253"/>
            <a:chExt cx="3855" cy="468"/>
          </a:xfrm>
        </p:grpSpPr>
        <p:sp>
          <p:nvSpPr>
            <p:cNvPr id="17" name="Line 32"/>
            <p:cNvSpPr>
              <a:spLocks noChangeShapeType="1"/>
            </p:cNvSpPr>
            <p:nvPr/>
          </p:nvSpPr>
          <p:spPr bwMode="auto">
            <a:xfrm>
              <a:off x="1474" y="1706"/>
              <a:ext cx="32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8" name="Group 33"/>
            <p:cNvGrpSpPr>
              <a:grpSpLocks/>
            </p:cNvGrpSpPr>
            <p:nvPr/>
          </p:nvGrpSpPr>
          <p:grpSpPr bwMode="auto">
            <a:xfrm>
              <a:off x="839" y="1253"/>
              <a:ext cx="544" cy="468"/>
              <a:chOff x="3061" y="2478"/>
              <a:chExt cx="1542" cy="1225"/>
            </a:xfrm>
          </p:grpSpPr>
          <p:sp>
            <p:nvSpPr>
              <p:cNvPr id="20" name="AutoShape 34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1542" cy="1225"/>
              </a:xfrm>
              <a:prstGeom prst="hexagon">
                <a:avLst>
                  <a:gd name="adj" fmla="val 31469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3143" y="2533"/>
                <a:ext cx="1386" cy="1102"/>
              </a:xfrm>
              <a:prstGeom prst="hexagon">
                <a:avLst>
                  <a:gd name="adj" fmla="val 31466"/>
                  <a:gd name="vf" fmla="val 115470"/>
                </a:avLst>
              </a:prstGeom>
              <a:gradFill rotWithShape="1">
                <a:gsLst>
                  <a:gs pos="0">
                    <a:srgbClr val="0000FF">
                      <a:gamma/>
                      <a:shade val="46275"/>
                      <a:invGamma/>
                    </a:srgbClr>
                  </a:gs>
                  <a:gs pos="100000">
                    <a:srgbClr val="0000FF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9" name="Text Box 36"/>
            <p:cNvSpPr txBox="1">
              <a:spLocks noChangeArrowheads="1"/>
            </p:cNvSpPr>
            <p:nvPr/>
          </p:nvSpPr>
          <p:spPr bwMode="auto">
            <a:xfrm>
              <a:off x="975" y="1296"/>
              <a:ext cx="24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1571625" y="4143375"/>
            <a:ext cx="6119813" cy="742950"/>
            <a:chOff x="839" y="1253"/>
            <a:chExt cx="3855" cy="468"/>
          </a:xfrm>
        </p:grpSpPr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1474" y="1706"/>
              <a:ext cx="32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4" name="Group 39"/>
            <p:cNvGrpSpPr>
              <a:grpSpLocks/>
            </p:cNvGrpSpPr>
            <p:nvPr/>
          </p:nvGrpSpPr>
          <p:grpSpPr bwMode="auto">
            <a:xfrm>
              <a:off x="839" y="1253"/>
              <a:ext cx="544" cy="468"/>
              <a:chOff x="3061" y="2478"/>
              <a:chExt cx="1542" cy="1225"/>
            </a:xfrm>
          </p:grpSpPr>
          <p:sp>
            <p:nvSpPr>
              <p:cNvPr id="26" name="AutoShape 40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1542" cy="1225"/>
              </a:xfrm>
              <a:prstGeom prst="hexagon">
                <a:avLst>
                  <a:gd name="adj" fmla="val 31469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3143" y="2533"/>
                <a:ext cx="1386" cy="1102"/>
              </a:xfrm>
              <a:prstGeom prst="hexagon">
                <a:avLst>
                  <a:gd name="adj" fmla="val 31466"/>
                  <a:gd name="vf" fmla="val 115470"/>
                </a:avLst>
              </a:prstGeom>
              <a:gradFill rotWithShape="1">
                <a:gsLst>
                  <a:gs pos="0">
                    <a:srgbClr val="99CC00">
                      <a:gamma/>
                      <a:shade val="46275"/>
                      <a:invGamma/>
                    </a:srgbClr>
                  </a:gs>
                  <a:gs pos="100000">
                    <a:srgbClr val="99CC00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5" name="Text Box 42"/>
            <p:cNvSpPr txBox="1">
              <a:spLocks noChangeArrowheads="1"/>
            </p:cNvSpPr>
            <p:nvPr/>
          </p:nvSpPr>
          <p:spPr bwMode="auto">
            <a:xfrm>
              <a:off x="975" y="1296"/>
              <a:ext cx="24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2714625" y="1500188"/>
            <a:ext cx="5543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Mono for android</a:t>
            </a:r>
            <a:r>
              <a:rPr lang="zh-CN" altLang="en-US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介绍</a:t>
            </a:r>
            <a:endParaRPr lang="zh-CN" altLang="en-US" sz="3600" dirty="0">
              <a:solidFill>
                <a:srgbClr val="B2B2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2725738" y="3143250"/>
            <a:ext cx="5950718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Android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开发基础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2714625" y="2357438"/>
            <a:ext cx="5543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如何安装使用</a:t>
            </a:r>
          </a:p>
        </p:txBody>
      </p:sp>
      <p:sp>
        <p:nvSpPr>
          <p:cNvPr id="32" name="标题 30"/>
          <p:cNvSpPr>
            <a:spLocks noGrp="1"/>
          </p:cNvSpPr>
          <p:nvPr>
            <p:ph type="title"/>
          </p:nvPr>
        </p:nvSpPr>
        <p:spPr>
          <a:xfrm>
            <a:off x="2123728" y="476672"/>
            <a:ext cx="5186362" cy="926976"/>
          </a:xfrm>
        </p:spPr>
        <p:txBody>
          <a:bodyPr/>
          <a:lstStyle/>
          <a:p>
            <a:r>
              <a:rPr lang="zh-CN" altLang="en-US" dirty="0" smtClean="0"/>
              <a:t>主要内容</a:t>
            </a:r>
            <a:endParaRPr dirty="0" smtClean="0"/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2771800" y="5085184"/>
            <a:ext cx="4376514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开发技巧</a:t>
            </a:r>
            <a:endParaRPr lang="zh-CN" altLang="en-US" sz="3600" dirty="0">
              <a:solidFill>
                <a:srgbClr val="B2B2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4" name="Group 31"/>
          <p:cNvGrpSpPr>
            <a:grpSpLocks/>
          </p:cNvGrpSpPr>
          <p:nvPr/>
        </p:nvGrpSpPr>
        <p:grpSpPr bwMode="auto">
          <a:xfrm>
            <a:off x="1571625" y="5143500"/>
            <a:ext cx="6119813" cy="742950"/>
            <a:chOff x="839" y="1253"/>
            <a:chExt cx="3855" cy="468"/>
          </a:xfrm>
        </p:grpSpPr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1474" y="1706"/>
              <a:ext cx="32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6" name="Group 33"/>
            <p:cNvGrpSpPr>
              <a:grpSpLocks/>
            </p:cNvGrpSpPr>
            <p:nvPr/>
          </p:nvGrpSpPr>
          <p:grpSpPr bwMode="auto">
            <a:xfrm>
              <a:off x="839" y="1253"/>
              <a:ext cx="544" cy="468"/>
              <a:chOff x="3061" y="2478"/>
              <a:chExt cx="1542" cy="1225"/>
            </a:xfrm>
          </p:grpSpPr>
          <p:sp>
            <p:nvSpPr>
              <p:cNvPr id="38" name="AutoShape 34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1542" cy="1225"/>
              </a:xfrm>
              <a:prstGeom prst="hexagon">
                <a:avLst>
                  <a:gd name="adj" fmla="val 31469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3143" y="2533"/>
                <a:ext cx="1386" cy="1102"/>
              </a:xfrm>
              <a:prstGeom prst="hexagon">
                <a:avLst>
                  <a:gd name="adj" fmla="val 31466"/>
                  <a:gd name="vf" fmla="val 115470"/>
                </a:avLst>
              </a:prstGeom>
              <a:gradFill rotWithShape="1">
                <a:gsLst>
                  <a:gs pos="0">
                    <a:srgbClr val="0000FF">
                      <a:gamma/>
                      <a:shade val="46275"/>
                      <a:invGamma/>
                    </a:srgbClr>
                  </a:gs>
                  <a:gs pos="100000">
                    <a:srgbClr val="0000FF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975" y="1296"/>
              <a:ext cx="26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40" name="Text Box 46"/>
          <p:cNvSpPr txBox="1">
            <a:spLocks noChangeArrowheads="1"/>
          </p:cNvSpPr>
          <p:nvPr/>
        </p:nvSpPr>
        <p:spPr bwMode="auto">
          <a:xfrm>
            <a:off x="2643188" y="4071938"/>
            <a:ext cx="603326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 MonoDroid</a:t>
            </a:r>
            <a:r>
              <a:rPr lang="zh-CN" altLang="en-US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项目实例分析</a:t>
            </a:r>
            <a:endParaRPr lang="zh-CN" altLang="en-US" sz="3600" dirty="0">
              <a:solidFill>
                <a:srgbClr val="B2B2B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07504" y="0"/>
            <a:ext cx="2771800" cy="836712"/>
          </a:xfrm>
        </p:spPr>
        <p:txBody>
          <a:bodyPr>
            <a:normAutofit fontScale="90000"/>
          </a:bodyPr>
          <a:lstStyle/>
          <a:p>
            <a:r>
              <a:rPr lang="zh-CN" altLang="en-US" sz="3600" dirty="0" smtClean="0"/>
              <a:t>基本程序框架</a:t>
            </a:r>
            <a:endParaRPr sz="3600" dirty="0" smtClean="0"/>
          </a:p>
        </p:txBody>
      </p:sp>
      <p:pic>
        <p:nvPicPr>
          <p:cNvPr id="7172" name="Picture 4" descr="Android_system_archite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19"/>
            <a:ext cx="7560840" cy="5438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07504" y="0"/>
            <a:ext cx="4392488" cy="8367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基本框架</a:t>
            </a:r>
            <a:r>
              <a:rPr lang="en-US" altLang="zh-CN" sz="3600" dirty="0" smtClean="0"/>
              <a:t>—</a:t>
            </a:r>
            <a:r>
              <a:rPr lang="zh-CN" altLang="en-US" sz="3600" dirty="0" smtClean="0"/>
              <a:t>应用层</a:t>
            </a:r>
            <a:endParaRPr sz="3600" dirty="0" smtClean="0"/>
          </a:p>
        </p:txBody>
      </p:sp>
      <p:sp>
        <p:nvSpPr>
          <p:cNvPr id="5" name="矩形 4"/>
          <p:cNvSpPr/>
          <p:nvPr/>
        </p:nvSpPr>
        <p:spPr>
          <a:xfrm>
            <a:off x="611560" y="3573016"/>
            <a:ext cx="79928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应用是用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Java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语言编写的运行在虚拟机上的程序，即图中最上层的蓝色部分，如图所示。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Google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最开始时就在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Android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系统中捆绑了一些核心应用，比如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e-mail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客户端、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SMS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短消息程序、日历、地图、浏览器、联系人管理程序等等。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803" y="1700808"/>
            <a:ext cx="897219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07504" y="0"/>
            <a:ext cx="4392488" cy="620688"/>
          </a:xfrm>
        </p:spPr>
        <p:txBody>
          <a:bodyPr>
            <a:normAutofit fontScale="90000"/>
          </a:bodyPr>
          <a:lstStyle/>
          <a:p>
            <a:r>
              <a:rPr lang="zh-CN" altLang="en-US" sz="3600" dirty="0" smtClean="0"/>
              <a:t>基本框架</a:t>
            </a:r>
            <a:r>
              <a:rPr lang="en-US" altLang="zh-CN" sz="3600" dirty="0" smtClean="0"/>
              <a:t>—</a:t>
            </a:r>
            <a:r>
              <a:rPr lang="zh-CN" altLang="en-US" sz="3600" dirty="0" smtClean="0"/>
              <a:t>应用框架层</a:t>
            </a:r>
            <a:endParaRPr sz="3600" dirty="0" smtClean="0"/>
          </a:p>
        </p:txBody>
      </p:sp>
      <p:sp>
        <p:nvSpPr>
          <p:cNvPr id="5" name="矩形 4"/>
          <p:cNvSpPr/>
          <p:nvPr/>
        </p:nvSpPr>
        <p:spPr>
          <a:xfrm>
            <a:off x="467544" y="4005064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  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应用程序框架层是我们从事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Android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开发的基础，很多核心应用程序也是通过这一层来实现其核心功能的，该层简化了组件的重用，开发人员可以直接使用其提    供的组件来进行快速的应用程序开发，也可以通过继承而实现个性化的拓展。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72512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07504" y="0"/>
            <a:ext cx="5256584" cy="620688"/>
          </a:xfrm>
        </p:spPr>
        <p:txBody>
          <a:bodyPr>
            <a:normAutofit fontScale="90000"/>
          </a:bodyPr>
          <a:lstStyle/>
          <a:p>
            <a:r>
              <a:rPr lang="zh-CN" altLang="en-US" sz="3600" dirty="0" smtClean="0"/>
              <a:t>基本框架</a:t>
            </a:r>
            <a:r>
              <a:rPr lang="en-US" altLang="zh-CN" sz="3600" dirty="0" smtClean="0"/>
              <a:t>—</a:t>
            </a:r>
            <a:r>
              <a:rPr lang="zh-CN" altLang="en-US" sz="3600" dirty="0" smtClean="0"/>
              <a:t>系统运行库层</a:t>
            </a:r>
            <a:endParaRPr sz="3600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8032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403648" y="4581128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 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Android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应用程序时采用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Java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语言编写，程序在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Android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运行时中执行，其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运行时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分为核心库和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Dalvik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虚拟机两部分。</a:t>
            </a:r>
          </a:p>
        </p:txBody>
      </p:sp>
      <p:sp>
        <p:nvSpPr>
          <p:cNvPr id="7" name="矩形 6"/>
          <p:cNvSpPr/>
          <p:nvPr/>
        </p:nvSpPr>
        <p:spPr>
          <a:xfrm>
            <a:off x="1331640" y="3356992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系统库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是应用程序框架的支撑，是连接应用程序框架层与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Linux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内核层的重要纽带。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07504" y="0"/>
            <a:ext cx="4392488" cy="620688"/>
          </a:xfrm>
        </p:spPr>
        <p:txBody>
          <a:bodyPr>
            <a:normAutofit fontScale="90000"/>
          </a:bodyPr>
          <a:lstStyle/>
          <a:p>
            <a:r>
              <a:rPr lang="zh-CN" altLang="en-US" sz="3600" dirty="0" smtClean="0"/>
              <a:t>基本框架</a:t>
            </a:r>
            <a:r>
              <a:rPr lang="en-US" altLang="zh-CN" sz="3600" dirty="0" smtClean="0"/>
              <a:t>—Linux</a:t>
            </a:r>
            <a:r>
              <a:rPr lang="zh-CN" altLang="en-US" sz="3600" dirty="0" smtClean="0"/>
              <a:t>内核层</a:t>
            </a:r>
            <a:endParaRPr sz="3600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352928" cy="213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403648" y="4077072"/>
            <a:ext cx="612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 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 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Android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是基于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Linux2.6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内核，其核心系统服务如安全性、内存管理、进程管理、网路协议以及驱动模型都依赖于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Linux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内核。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0"/>
            <a:ext cx="4392488" cy="620688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Andorid-</a:t>
            </a:r>
            <a:r>
              <a:rPr lang="zh-CN" altLang="en-US" sz="3600" dirty="0" smtClean="0"/>
              <a:t>应用程序基础</a:t>
            </a:r>
            <a:endParaRPr sz="3600" dirty="0" smtClean="0"/>
          </a:p>
        </p:txBody>
      </p:sp>
      <p:sp>
        <p:nvSpPr>
          <p:cNvPr id="3" name="矩形 2"/>
          <p:cNvSpPr/>
          <p:nvPr/>
        </p:nvSpPr>
        <p:spPr>
          <a:xfrm>
            <a:off x="467544" y="908720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 Android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应用程序是用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Java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编程语言写的。编译后的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Java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代码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包括应用程序要求的任何数据和资源文件，通过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aapt(Android Asset Packaging Tool)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工具捆绑成一个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Android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包，归档文件以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.apk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为后缀。</a:t>
            </a:r>
          </a:p>
        </p:txBody>
      </p:sp>
      <p:sp>
        <p:nvSpPr>
          <p:cNvPr id="21" name="矩形 20"/>
          <p:cNvSpPr/>
          <p:nvPr/>
        </p:nvSpPr>
        <p:spPr>
          <a:xfrm>
            <a:off x="827584" y="3356992"/>
            <a:ext cx="2349474" cy="1000132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Android APP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2" name="直接连接符 21"/>
          <p:cNvCxnSpPr>
            <a:stCxn id="21" idx="3"/>
          </p:cNvCxnSpPr>
          <p:nvPr/>
        </p:nvCxnSpPr>
        <p:spPr>
          <a:xfrm>
            <a:off x="3177058" y="3857058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>
            <a:off x="2676992" y="3928496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3677124" y="2928364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3677124" y="4928628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34380" y="2714050"/>
            <a:ext cx="37100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应用程序运行在自己的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Linux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进程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34380" y="3347700"/>
            <a:ext cx="37100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自己独立的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Java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虚拟机（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VM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34380" y="3923764"/>
            <a:ext cx="37100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分配一个唯一的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Linux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用户的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34380" y="4509120"/>
            <a:ext cx="371002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程序代码独立于其他所有应用程序的代码运行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07504" y="0"/>
            <a:ext cx="4392488" cy="620688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Andorid-</a:t>
            </a:r>
            <a:r>
              <a:rPr lang="zh-CN" altLang="en-US" sz="3600" dirty="0" smtClean="0"/>
              <a:t>应用程序组件</a:t>
            </a:r>
            <a:endParaRPr sz="3600" dirty="0" smtClean="0"/>
          </a:p>
        </p:txBody>
      </p:sp>
      <p:pic>
        <p:nvPicPr>
          <p:cNvPr id="1026" name="Picture 2" descr="http://blog.chinaunix.net/attachment/201203/2/26307305_1330732702zi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6480720" cy="5814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571625" y="1428750"/>
            <a:ext cx="6119813" cy="742950"/>
            <a:chOff x="839" y="1253"/>
            <a:chExt cx="3855" cy="468"/>
          </a:xfrm>
        </p:grpSpPr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1474" y="1706"/>
              <a:ext cx="32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839" y="1253"/>
              <a:ext cx="544" cy="468"/>
              <a:chOff x="3061" y="2478"/>
              <a:chExt cx="1542" cy="1225"/>
            </a:xfrm>
          </p:grpSpPr>
          <p:sp>
            <p:nvSpPr>
              <p:cNvPr id="8" name="AutoShape 4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1542" cy="1225"/>
              </a:xfrm>
              <a:prstGeom prst="hexagon">
                <a:avLst>
                  <a:gd name="adj" fmla="val 31469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3143" y="2533"/>
                <a:ext cx="1386" cy="1102"/>
              </a:xfrm>
              <a:prstGeom prst="hexagon">
                <a:avLst>
                  <a:gd name="adj" fmla="val 31466"/>
                  <a:gd name="vf" fmla="val 115470"/>
                </a:avLst>
              </a:prstGeom>
              <a:gradFill rotWithShape="1">
                <a:gsLst>
                  <a:gs pos="0">
                    <a:srgbClr val="3333CC">
                      <a:gamma/>
                      <a:shade val="46275"/>
                      <a:invGamma/>
                    </a:srgbClr>
                  </a:gs>
                  <a:gs pos="100000">
                    <a:srgbClr val="3333CC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" name="Text Box 23"/>
            <p:cNvSpPr txBox="1">
              <a:spLocks noChangeArrowheads="1"/>
            </p:cNvSpPr>
            <p:nvPr/>
          </p:nvSpPr>
          <p:spPr bwMode="auto">
            <a:xfrm>
              <a:off x="975" y="1296"/>
              <a:ext cx="24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571625" y="2357438"/>
            <a:ext cx="6119813" cy="742950"/>
            <a:chOff x="839" y="1253"/>
            <a:chExt cx="3855" cy="468"/>
          </a:xfrm>
        </p:grpSpPr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1474" y="1706"/>
              <a:ext cx="32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839" y="1253"/>
              <a:ext cx="544" cy="468"/>
              <a:chOff x="3061" y="2478"/>
              <a:chExt cx="1542" cy="1225"/>
            </a:xfrm>
          </p:grpSpPr>
          <p:sp>
            <p:nvSpPr>
              <p:cNvPr id="14" name="AutoShape 28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1542" cy="1225"/>
              </a:xfrm>
              <a:prstGeom prst="hexagon">
                <a:avLst>
                  <a:gd name="adj" fmla="val 31469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3143" y="2533"/>
                <a:ext cx="1386" cy="1102"/>
              </a:xfrm>
              <a:prstGeom prst="hexagon">
                <a:avLst>
                  <a:gd name="adj" fmla="val 31466"/>
                  <a:gd name="vf" fmla="val 115470"/>
                </a:avLst>
              </a:prstGeom>
              <a:gradFill rotWithShape="1">
                <a:gsLst>
                  <a:gs pos="0">
                    <a:srgbClr val="99CC00">
                      <a:gamma/>
                      <a:shade val="46275"/>
                      <a:invGamma/>
                    </a:srgbClr>
                  </a:gs>
                  <a:gs pos="100000">
                    <a:srgbClr val="99CC00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" name="Text Box 30"/>
            <p:cNvSpPr txBox="1">
              <a:spLocks noChangeArrowheads="1"/>
            </p:cNvSpPr>
            <p:nvPr/>
          </p:nvSpPr>
          <p:spPr bwMode="auto">
            <a:xfrm>
              <a:off x="975" y="1296"/>
              <a:ext cx="24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6" name="Group 31"/>
          <p:cNvGrpSpPr>
            <a:grpSpLocks/>
          </p:cNvGrpSpPr>
          <p:nvPr/>
        </p:nvGrpSpPr>
        <p:grpSpPr bwMode="auto">
          <a:xfrm>
            <a:off x="1571625" y="3214688"/>
            <a:ext cx="6119813" cy="742950"/>
            <a:chOff x="839" y="1253"/>
            <a:chExt cx="3855" cy="468"/>
          </a:xfrm>
        </p:grpSpPr>
        <p:sp>
          <p:nvSpPr>
            <p:cNvPr id="17" name="Line 32"/>
            <p:cNvSpPr>
              <a:spLocks noChangeShapeType="1"/>
            </p:cNvSpPr>
            <p:nvPr/>
          </p:nvSpPr>
          <p:spPr bwMode="auto">
            <a:xfrm>
              <a:off x="1474" y="1706"/>
              <a:ext cx="32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8" name="Group 33"/>
            <p:cNvGrpSpPr>
              <a:grpSpLocks/>
            </p:cNvGrpSpPr>
            <p:nvPr/>
          </p:nvGrpSpPr>
          <p:grpSpPr bwMode="auto">
            <a:xfrm>
              <a:off x="839" y="1253"/>
              <a:ext cx="544" cy="468"/>
              <a:chOff x="3061" y="2478"/>
              <a:chExt cx="1542" cy="1225"/>
            </a:xfrm>
          </p:grpSpPr>
          <p:sp>
            <p:nvSpPr>
              <p:cNvPr id="20" name="AutoShape 34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1542" cy="1225"/>
              </a:xfrm>
              <a:prstGeom prst="hexagon">
                <a:avLst>
                  <a:gd name="adj" fmla="val 31469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3143" y="2533"/>
                <a:ext cx="1386" cy="1102"/>
              </a:xfrm>
              <a:prstGeom prst="hexagon">
                <a:avLst>
                  <a:gd name="adj" fmla="val 31466"/>
                  <a:gd name="vf" fmla="val 115470"/>
                </a:avLst>
              </a:prstGeom>
              <a:gradFill rotWithShape="1">
                <a:gsLst>
                  <a:gs pos="0">
                    <a:srgbClr val="0000FF">
                      <a:gamma/>
                      <a:shade val="46275"/>
                      <a:invGamma/>
                    </a:srgbClr>
                  </a:gs>
                  <a:gs pos="100000">
                    <a:srgbClr val="0000FF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9" name="Text Box 36"/>
            <p:cNvSpPr txBox="1">
              <a:spLocks noChangeArrowheads="1"/>
            </p:cNvSpPr>
            <p:nvPr/>
          </p:nvSpPr>
          <p:spPr bwMode="auto">
            <a:xfrm>
              <a:off x="975" y="1296"/>
              <a:ext cx="24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1571625" y="4143375"/>
            <a:ext cx="6119813" cy="742950"/>
            <a:chOff x="839" y="1253"/>
            <a:chExt cx="3855" cy="468"/>
          </a:xfrm>
        </p:grpSpPr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1474" y="1706"/>
              <a:ext cx="32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4" name="Group 39"/>
            <p:cNvGrpSpPr>
              <a:grpSpLocks/>
            </p:cNvGrpSpPr>
            <p:nvPr/>
          </p:nvGrpSpPr>
          <p:grpSpPr bwMode="auto">
            <a:xfrm>
              <a:off x="839" y="1253"/>
              <a:ext cx="544" cy="468"/>
              <a:chOff x="3061" y="2478"/>
              <a:chExt cx="1542" cy="1225"/>
            </a:xfrm>
          </p:grpSpPr>
          <p:sp>
            <p:nvSpPr>
              <p:cNvPr id="26" name="AutoShape 40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1542" cy="1225"/>
              </a:xfrm>
              <a:prstGeom prst="hexagon">
                <a:avLst>
                  <a:gd name="adj" fmla="val 31469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3143" y="2533"/>
                <a:ext cx="1386" cy="1102"/>
              </a:xfrm>
              <a:prstGeom prst="hexagon">
                <a:avLst>
                  <a:gd name="adj" fmla="val 31466"/>
                  <a:gd name="vf" fmla="val 115470"/>
                </a:avLst>
              </a:prstGeom>
              <a:gradFill rotWithShape="1">
                <a:gsLst>
                  <a:gs pos="0">
                    <a:srgbClr val="99CC00">
                      <a:gamma/>
                      <a:shade val="46275"/>
                      <a:invGamma/>
                    </a:srgbClr>
                  </a:gs>
                  <a:gs pos="100000">
                    <a:srgbClr val="99CC00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5" name="Text Box 42"/>
            <p:cNvSpPr txBox="1">
              <a:spLocks noChangeArrowheads="1"/>
            </p:cNvSpPr>
            <p:nvPr/>
          </p:nvSpPr>
          <p:spPr bwMode="auto">
            <a:xfrm>
              <a:off x="975" y="1296"/>
              <a:ext cx="24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2714625" y="1500188"/>
            <a:ext cx="5543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Mono for android</a:t>
            </a:r>
            <a:r>
              <a:rPr lang="zh-CN" altLang="en-US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介绍</a:t>
            </a:r>
            <a:endParaRPr lang="zh-CN" altLang="en-US" sz="3600" dirty="0">
              <a:solidFill>
                <a:srgbClr val="B2B2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2725738" y="3143250"/>
            <a:ext cx="5950718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Android</a:t>
            </a:r>
            <a:r>
              <a:rPr lang="zh-CN" altLang="en-US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开发基础</a:t>
            </a:r>
            <a:endParaRPr lang="zh-CN" altLang="en-US" sz="3600" dirty="0">
              <a:solidFill>
                <a:srgbClr val="B2B2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2714625" y="2357438"/>
            <a:ext cx="5543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如何安装使用</a:t>
            </a: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2643188" y="4071938"/>
            <a:ext cx="596126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MonoDroid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项目实例分析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标题 30"/>
          <p:cNvSpPr>
            <a:spLocks noGrp="1"/>
          </p:cNvSpPr>
          <p:nvPr>
            <p:ph type="title"/>
          </p:nvPr>
        </p:nvSpPr>
        <p:spPr>
          <a:xfrm>
            <a:off x="2123728" y="476672"/>
            <a:ext cx="5186362" cy="926976"/>
          </a:xfrm>
        </p:spPr>
        <p:txBody>
          <a:bodyPr/>
          <a:lstStyle/>
          <a:p>
            <a:r>
              <a:rPr lang="zh-CN" altLang="en-US" dirty="0" smtClean="0"/>
              <a:t>主要内容</a:t>
            </a:r>
            <a:endParaRPr dirty="0" smtClean="0"/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2771800" y="5085184"/>
            <a:ext cx="4376514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开发技巧</a:t>
            </a:r>
            <a:endParaRPr lang="zh-CN" altLang="en-US" sz="3600" dirty="0">
              <a:solidFill>
                <a:srgbClr val="B2B2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4" name="Group 31"/>
          <p:cNvGrpSpPr>
            <a:grpSpLocks/>
          </p:cNvGrpSpPr>
          <p:nvPr/>
        </p:nvGrpSpPr>
        <p:grpSpPr bwMode="auto">
          <a:xfrm>
            <a:off x="1571625" y="5143500"/>
            <a:ext cx="6119813" cy="742950"/>
            <a:chOff x="839" y="1253"/>
            <a:chExt cx="3855" cy="468"/>
          </a:xfrm>
        </p:grpSpPr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1474" y="1706"/>
              <a:ext cx="32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6" name="Group 33"/>
            <p:cNvGrpSpPr>
              <a:grpSpLocks/>
            </p:cNvGrpSpPr>
            <p:nvPr/>
          </p:nvGrpSpPr>
          <p:grpSpPr bwMode="auto">
            <a:xfrm>
              <a:off x="839" y="1253"/>
              <a:ext cx="544" cy="468"/>
              <a:chOff x="3061" y="2478"/>
              <a:chExt cx="1542" cy="1225"/>
            </a:xfrm>
          </p:grpSpPr>
          <p:sp>
            <p:nvSpPr>
              <p:cNvPr id="38" name="AutoShape 34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1542" cy="1225"/>
              </a:xfrm>
              <a:prstGeom prst="hexagon">
                <a:avLst>
                  <a:gd name="adj" fmla="val 31469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3143" y="2533"/>
                <a:ext cx="1386" cy="1102"/>
              </a:xfrm>
              <a:prstGeom prst="hexagon">
                <a:avLst>
                  <a:gd name="adj" fmla="val 31466"/>
                  <a:gd name="vf" fmla="val 115470"/>
                </a:avLst>
              </a:prstGeom>
              <a:gradFill rotWithShape="1">
                <a:gsLst>
                  <a:gs pos="0">
                    <a:srgbClr val="0000FF">
                      <a:gamma/>
                      <a:shade val="46275"/>
                      <a:invGamma/>
                    </a:srgbClr>
                  </a:gs>
                  <a:gs pos="100000">
                    <a:srgbClr val="0000FF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975" y="1296"/>
              <a:ext cx="26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5496" y="-27384"/>
            <a:ext cx="4968552" cy="620688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MonoDorid-</a:t>
            </a:r>
            <a:r>
              <a:rPr lang="zh-CN" altLang="en-US" sz="3600" dirty="0" smtClean="0"/>
              <a:t>项目结构</a:t>
            </a:r>
            <a:endParaRPr sz="3600" dirty="0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488832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571625" y="1428750"/>
            <a:ext cx="6119813" cy="742950"/>
            <a:chOff x="839" y="1253"/>
            <a:chExt cx="3855" cy="468"/>
          </a:xfrm>
        </p:grpSpPr>
        <p:sp>
          <p:nvSpPr>
            <p:cNvPr id="3" name="Line 8"/>
            <p:cNvSpPr>
              <a:spLocks noChangeShapeType="1"/>
            </p:cNvSpPr>
            <p:nvPr/>
          </p:nvSpPr>
          <p:spPr bwMode="auto">
            <a:xfrm>
              <a:off x="1474" y="1706"/>
              <a:ext cx="32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839" y="1253"/>
              <a:ext cx="544" cy="468"/>
              <a:chOff x="3061" y="2478"/>
              <a:chExt cx="1542" cy="1225"/>
            </a:xfrm>
          </p:grpSpPr>
          <p:sp>
            <p:nvSpPr>
              <p:cNvPr id="6" name="AutoShape 4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1542" cy="1225"/>
              </a:xfrm>
              <a:prstGeom prst="hexagon">
                <a:avLst>
                  <a:gd name="adj" fmla="val 31469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3143" y="2533"/>
                <a:ext cx="1386" cy="1102"/>
              </a:xfrm>
              <a:prstGeom prst="hexagon">
                <a:avLst>
                  <a:gd name="adj" fmla="val 31466"/>
                  <a:gd name="vf" fmla="val 115470"/>
                </a:avLst>
              </a:prstGeom>
              <a:gradFill rotWithShape="1">
                <a:gsLst>
                  <a:gs pos="0">
                    <a:srgbClr val="3333CC">
                      <a:gamma/>
                      <a:shade val="46275"/>
                      <a:invGamma/>
                    </a:srgbClr>
                  </a:gs>
                  <a:gs pos="100000">
                    <a:srgbClr val="3333CC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" name="Text Box 23"/>
            <p:cNvSpPr txBox="1">
              <a:spLocks noChangeArrowheads="1"/>
            </p:cNvSpPr>
            <p:nvPr/>
          </p:nvSpPr>
          <p:spPr bwMode="auto">
            <a:xfrm>
              <a:off x="975" y="1296"/>
              <a:ext cx="24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1571625" y="2357438"/>
            <a:ext cx="6119813" cy="742950"/>
            <a:chOff x="839" y="1253"/>
            <a:chExt cx="3855" cy="468"/>
          </a:xfrm>
        </p:grpSpPr>
        <p:sp>
          <p:nvSpPr>
            <p:cNvPr id="9" name="Line 26"/>
            <p:cNvSpPr>
              <a:spLocks noChangeShapeType="1"/>
            </p:cNvSpPr>
            <p:nvPr/>
          </p:nvSpPr>
          <p:spPr bwMode="auto">
            <a:xfrm>
              <a:off x="1474" y="1706"/>
              <a:ext cx="32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839" y="1253"/>
              <a:ext cx="544" cy="468"/>
              <a:chOff x="3061" y="2478"/>
              <a:chExt cx="1542" cy="1225"/>
            </a:xfrm>
          </p:grpSpPr>
          <p:sp>
            <p:nvSpPr>
              <p:cNvPr id="12" name="AutoShape 28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1542" cy="1225"/>
              </a:xfrm>
              <a:prstGeom prst="hexagon">
                <a:avLst>
                  <a:gd name="adj" fmla="val 31469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3143" y="2533"/>
                <a:ext cx="1386" cy="1102"/>
              </a:xfrm>
              <a:prstGeom prst="hexagon">
                <a:avLst>
                  <a:gd name="adj" fmla="val 31466"/>
                  <a:gd name="vf" fmla="val 115470"/>
                </a:avLst>
              </a:prstGeom>
              <a:gradFill rotWithShape="1">
                <a:gsLst>
                  <a:gs pos="0">
                    <a:srgbClr val="99CC00">
                      <a:gamma/>
                      <a:shade val="46275"/>
                      <a:invGamma/>
                    </a:srgbClr>
                  </a:gs>
                  <a:gs pos="100000">
                    <a:srgbClr val="99CC00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975" y="1296"/>
              <a:ext cx="24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4" name="Group 31"/>
          <p:cNvGrpSpPr>
            <a:grpSpLocks/>
          </p:cNvGrpSpPr>
          <p:nvPr/>
        </p:nvGrpSpPr>
        <p:grpSpPr bwMode="auto">
          <a:xfrm>
            <a:off x="1571625" y="3214688"/>
            <a:ext cx="6119813" cy="742950"/>
            <a:chOff x="839" y="1253"/>
            <a:chExt cx="3855" cy="468"/>
          </a:xfrm>
        </p:grpSpPr>
        <p:sp>
          <p:nvSpPr>
            <p:cNvPr id="15" name="Line 32"/>
            <p:cNvSpPr>
              <a:spLocks noChangeShapeType="1"/>
            </p:cNvSpPr>
            <p:nvPr/>
          </p:nvSpPr>
          <p:spPr bwMode="auto">
            <a:xfrm>
              <a:off x="1474" y="1706"/>
              <a:ext cx="32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6" name="Group 33"/>
            <p:cNvGrpSpPr>
              <a:grpSpLocks/>
            </p:cNvGrpSpPr>
            <p:nvPr/>
          </p:nvGrpSpPr>
          <p:grpSpPr bwMode="auto">
            <a:xfrm>
              <a:off x="839" y="1253"/>
              <a:ext cx="544" cy="468"/>
              <a:chOff x="3061" y="2478"/>
              <a:chExt cx="1542" cy="1225"/>
            </a:xfrm>
          </p:grpSpPr>
          <p:sp>
            <p:nvSpPr>
              <p:cNvPr id="18" name="AutoShape 34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1542" cy="1225"/>
              </a:xfrm>
              <a:prstGeom prst="hexagon">
                <a:avLst>
                  <a:gd name="adj" fmla="val 31469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3143" y="2533"/>
                <a:ext cx="1386" cy="1102"/>
              </a:xfrm>
              <a:prstGeom prst="hexagon">
                <a:avLst>
                  <a:gd name="adj" fmla="val 31466"/>
                  <a:gd name="vf" fmla="val 115470"/>
                </a:avLst>
              </a:prstGeom>
              <a:gradFill rotWithShape="1">
                <a:gsLst>
                  <a:gs pos="0">
                    <a:srgbClr val="0000FF">
                      <a:gamma/>
                      <a:shade val="46275"/>
                      <a:invGamma/>
                    </a:srgbClr>
                  </a:gs>
                  <a:gs pos="100000">
                    <a:srgbClr val="0000FF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" name="Text Box 36"/>
            <p:cNvSpPr txBox="1">
              <a:spLocks noChangeArrowheads="1"/>
            </p:cNvSpPr>
            <p:nvPr/>
          </p:nvSpPr>
          <p:spPr bwMode="auto">
            <a:xfrm>
              <a:off x="975" y="1296"/>
              <a:ext cx="24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0" name="Group 37"/>
          <p:cNvGrpSpPr>
            <a:grpSpLocks/>
          </p:cNvGrpSpPr>
          <p:nvPr/>
        </p:nvGrpSpPr>
        <p:grpSpPr bwMode="auto">
          <a:xfrm>
            <a:off x="1571625" y="4143375"/>
            <a:ext cx="6119813" cy="742950"/>
            <a:chOff x="839" y="1253"/>
            <a:chExt cx="3855" cy="468"/>
          </a:xfrm>
        </p:grpSpPr>
        <p:sp>
          <p:nvSpPr>
            <p:cNvPr id="21" name="Line 38"/>
            <p:cNvSpPr>
              <a:spLocks noChangeShapeType="1"/>
            </p:cNvSpPr>
            <p:nvPr/>
          </p:nvSpPr>
          <p:spPr bwMode="auto">
            <a:xfrm>
              <a:off x="1474" y="1706"/>
              <a:ext cx="32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2" name="Group 39"/>
            <p:cNvGrpSpPr>
              <a:grpSpLocks/>
            </p:cNvGrpSpPr>
            <p:nvPr/>
          </p:nvGrpSpPr>
          <p:grpSpPr bwMode="auto">
            <a:xfrm>
              <a:off x="839" y="1253"/>
              <a:ext cx="544" cy="468"/>
              <a:chOff x="3061" y="2478"/>
              <a:chExt cx="1542" cy="1225"/>
            </a:xfrm>
          </p:grpSpPr>
          <p:sp>
            <p:nvSpPr>
              <p:cNvPr id="24" name="AutoShape 40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1542" cy="1225"/>
              </a:xfrm>
              <a:prstGeom prst="hexagon">
                <a:avLst>
                  <a:gd name="adj" fmla="val 31469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3143" y="2533"/>
                <a:ext cx="1386" cy="1102"/>
              </a:xfrm>
              <a:prstGeom prst="hexagon">
                <a:avLst>
                  <a:gd name="adj" fmla="val 31466"/>
                  <a:gd name="vf" fmla="val 115470"/>
                </a:avLst>
              </a:prstGeom>
              <a:gradFill rotWithShape="1">
                <a:gsLst>
                  <a:gs pos="0">
                    <a:srgbClr val="99CC00">
                      <a:gamma/>
                      <a:shade val="46275"/>
                      <a:invGamma/>
                    </a:srgbClr>
                  </a:gs>
                  <a:gs pos="100000">
                    <a:srgbClr val="99CC00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3" name="Text Box 42"/>
            <p:cNvSpPr txBox="1">
              <a:spLocks noChangeArrowheads="1"/>
            </p:cNvSpPr>
            <p:nvPr/>
          </p:nvSpPr>
          <p:spPr bwMode="auto">
            <a:xfrm>
              <a:off x="975" y="1296"/>
              <a:ext cx="24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2714625" y="1500188"/>
            <a:ext cx="5543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Mono for android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介绍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2725738" y="3143250"/>
            <a:ext cx="5950718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Android</a:t>
            </a:r>
            <a:r>
              <a:rPr lang="zh-CN" altLang="en-US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开发基础</a:t>
            </a:r>
            <a:endParaRPr lang="zh-CN" altLang="en-US" sz="3600" dirty="0">
              <a:solidFill>
                <a:srgbClr val="B2B2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2714625" y="2357438"/>
            <a:ext cx="5543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如何安装使用</a:t>
            </a:r>
          </a:p>
        </p:txBody>
      </p:sp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2643188" y="4071938"/>
            <a:ext cx="603326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 MonoDroid</a:t>
            </a:r>
            <a:r>
              <a:rPr lang="zh-CN" altLang="en-US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项目实例分析</a:t>
            </a:r>
            <a:endParaRPr lang="zh-CN" altLang="en-US" sz="3600" dirty="0">
              <a:solidFill>
                <a:srgbClr val="B2B2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标题 30"/>
          <p:cNvSpPr>
            <a:spLocks noGrp="1"/>
          </p:cNvSpPr>
          <p:nvPr>
            <p:ph type="title"/>
          </p:nvPr>
        </p:nvSpPr>
        <p:spPr>
          <a:xfrm>
            <a:off x="2123728" y="476672"/>
            <a:ext cx="5186362" cy="926976"/>
          </a:xfrm>
        </p:spPr>
        <p:txBody>
          <a:bodyPr/>
          <a:lstStyle/>
          <a:p>
            <a:r>
              <a:rPr lang="zh-CN" altLang="en-US" dirty="0" smtClean="0"/>
              <a:t>主要内容</a:t>
            </a:r>
            <a:endParaRPr dirty="0" smtClean="0"/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2771800" y="5085184"/>
            <a:ext cx="4376514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开发技巧</a:t>
            </a:r>
            <a:endParaRPr lang="zh-CN" altLang="en-US" sz="3600" dirty="0">
              <a:solidFill>
                <a:srgbClr val="B2B2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571625" y="5143500"/>
            <a:ext cx="6119813" cy="742950"/>
            <a:chOff x="839" y="1253"/>
            <a:chExt cx="3855" cy="468"/>
          </a:xfrm>
        </p:grpSpPr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1474" y="1706"/>
              <a:ext cx="32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>
              <a:off x="839" y="1253"/>
              <a:ext cx="544" cy="468"/>
              <a:chOff x="3061" y="2478"/>
              <a:chExt cx="1542" cy="1225"/>
            </a:xfrm>
          </p:grpSpPr>
          <p:sp>
            <p:nvSpPr>
              <p:cNvPr id="36" name="AutoShape 34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1542" cy="1225"/>
              </a:xfrm>
              <a:prstGeom prst="hexagon">
                <a:avLst>
                  <a:gd name="adj" fmla="val 31469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3143" y="2533"/>
                <a:ext cx="1386" cy="1102"/>
              </a:xfrm>
              <a:prstGeom prst="hexagon">
                <a:avLst>
                  <a:gd name="adj" fmla="val 31466"/>
                  <a:gd name="vf" fmla="val 115470"/>
                </a:avLst>
              </a:prstGeom>
              <a:gradFill rotWithShape="1">
                <a:gsLst>
                  <a:gs pos="0">
                    <a:srgbClr val="0000FF">
                      <a:gamma/>
                      <a:shade val="46275"/>
                      <a:invGamma/>
                    </a:srgbClr>
                  </a:gs>
                  <a:gs pos="100000">
                    <a:srgbClr val="0000FF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975" y="1296"/>
              <a:ext cx="26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5496" y="144016"/>
            <a:ext cx="4968552" cy="620688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MonoDorid-UI</a:t>
            </a:r>
            <a:r>
              <a:rPr lang="zh-CN" altLang="en-US" sz="3600" dirty="0" smtClean="0"/>
              <a:t>五种布局</a:t>
            </a:r>
            <a:endParaRPr sz="3600" dirty="0" smtClean="0"/>
          </a:p>
        </p:txBody>
      </p:sp>
      <p:pic>
        <p:nvPicPr>
          <p:cNvPr id="30722" name="Picture 2" descr="http://www.cxmonkey.com/uploads/allimg/120327/0K403G34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7279049" cy="4248472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683568" y="908720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  五种布局方式，分别是：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FrameLayout(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框架布局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),LinearLayout (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线性布局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),AbsoluteLayout(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绝对布局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),RelativeLayout(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相对布局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),TableLayout(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表格布局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5496" y="144016"/>
            <a:ext cx="4968552" cy="620688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MonoDorid-UI</a:t>
            </a:r>
            <a:r>
              <a:rPr lang="zh-CN" altLang="en-US" sz="3600" dirty="0" smtClean="0"/>
              <a:t>布局例子</a:t>
            </a:r>
            <a:endParaRPr sz="3600" dirty="0" smtClean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58388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81128"/>
            <a:ext cx="4572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372200" y="270892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所见即所得，本质就是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xml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文件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5496" y="144016"/>
            <a:ext cx="4968552" cy="620688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MonoDorid-</a:t>
            </a:r>
            <a:r>
              <a:rPr lang="zh-CN" altLang="en-US" sz="3600" dirty="0" smtClean="0"/>
              <a:t>常用控件</a:t>
            </a:r>
            <a:endParaRPr sz="3600" dirty="0" smtClean="0"/>
          </a:p>
        </p:txBody>
      </p:sp>
      <p:sp>
        <p:nvSpPr>
          <p:cNvPr id="5" name="圆角矩形 4"/>
          <p:cNvSpPr/>
          <p:nvPr/>
        </p:nvSpPr>
        <p:spPr>
          <a:xfrm>
            <a:off x="714375" y="3429000"/>
            <a:ext cx="1913409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 smtClean="0"/>
              <a:t>EditText</a:t>
            </a:r>
            <a:endParaRPr lang="zh-CN" altLang="en-US" sz="3600" dirty="0"/>
          </a:p>
        </p:txBody>
      </p:sp>
      <p:sp>
        <p:nvSpPr>
          <p:cNvPr id="6" name="圆角矩形 5"/>
          <p:cNvSpPr/>
          <p:nvPr/>
        </p:nvSpPr>
        <p:spPr>
          <a:xfrm>
            <a:off x="6286500" y="4786313"/>
            <a:ext cx="2571750" cy="9286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 smtClean="0"/>
              <a:t>CheckBox</a:t>
            </a:r>
            <a:endParaRPr lang="zh-CN" altLang="en-US" sz="3600" dirty="0"/>
          </a:p>
        </p:txBody>
      </p:sp>
      <p:sp>
        <p:nvSpPr>
          <p:cNvPr id="7" name="圆角矩形 6"/>
          <p:cNvSpPr/>
          <p:nvPr/>
        </p:nvSpPr>
        <p:spPr>
          <a:xfrm>
            <a:off x="611560" y="5373216"/>
            <a:ext cx="2000250" cy="9286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dirty="0" smtClean="0"/>
              <a:t>菜单</a:t>
            </a:r>
            <a:endParaRPr lang="zh-CN" altLang="en-US" sz="3600" dirty="0"/>
          </a:p>
        </p:txBody>
      </p:sp>
      <p:sp>
        <p:nvSpPr>
          <p:cNvPr id="8" name="圆角矩形 7"/>
          <p:cNvSpPr/>
          <p:nvPr/>
        </p:nvSpPr>
        <p:spPr>
          <a:xfrm>
            <a:off x="6516216" y="3573016"/>
            <a:ext cx="2000250" cy="928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 smtClean="0"/>
              <a:t>Image</a:t>
            </a:r>
            <a:endParaRPr lang="zh-CN" altLang="en-US" sz="3600" dirty="0"/>
          </a:p>
        </p:txBody>
      </p:sp>
      <p:sp>
        <p:nvSpPr>
          <p:cNvPr id="9" name="圆角矩形 8"/>
          <p:cNvSpPr/>
          <p:nvPr/>
        </p:nvSpPr>
        <p:spPr>
          <a:xfrm>
            <a:off x="3275856" y="5229200"/>
            <a:ext cx="2736304" cy="92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 smtClean="0"/>
              <a:t>RadioButton</a:t>
            </a:r>
            <a:endParaRPr lang="zh-CN" altLang="en-US" sz="3600" dirty="0"/>
          </a:p>
        </p:txBody>
      </p:sp>
      <p:sp>
        <p:nvSpPr>
          <p:cNvPr id="10" name="圆角矩形 9"/>
          <p:cNvSpPr/>
          <p:nvPr/>
        </p:nvSpPr>
        <p:spPr>
          <a:xfrm>
            <a:off x="6228184" y="1700808"/>
            <a:ext cx="2571750" cy="9286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 smtClean="0"/>
              <a:t>TextView</a:t>
            </a:r>
            <a:endParaRPr lang="zh-CN" altLang="en-US" sz="3600" dirty="0"/>
          </a:p>
        </p:txBody>
      </p:sp>
      <p:sp>
        <p:nvSpPr>
          <p:cNvPr id="11" name="圆角矩形 10"/>
          <p:cNvSpPr/>
          <p:nvPr/>
        </p:nvSpPr>
        <p:spPr>
          <a:xfrm>
            <a:off x="3491880" y="2852936"/>
            <a:ext cx="2376264" cy="92868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 smtClean="0"/>
              <a:t>Button</a:t>
            </a:r>
            <a:endParaRPr lang="zh-CN" altLang="en-US" sz="3600" dirty="0"/>
          </a:p>
        </p:txBody>
      </p:sp>
      <p:sp>
        <p:nvSpPr>
          <p:cNvPr id="12" name="圆角矩形 11"/>
          <p:cNvSpPr/>
          <p:nvPr/>
        </p:nvSpPr>
        <p:spPr>
          <a:xfrm>
            <a:off x="683568" y="1628800"/>
            <a:ext cx="2304255" cy="10001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 smtClean="0"/>
              <a:t>Spinner</a:t>
            </a:r>
            <a:endParaRPr lang="zh-CN" altLang="en-US" sz="3600" dirty="0"/>
          </a:p>
        </p:txBody>
      </p:sp>
      <p:sp>
        <p:nvSpPr>
          <p:cNvPr id="13" name="圆角矩形 12"/>
          <p:cNvSpPr/>
          <p:nvPr/>
        </p:nvSpPr>
        <p:spPr>
          <a:xfrm>
            <a:off x="3419872" y="1556792"/>
            <a:ext cx="2137991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 smtClean="0"/>
              <a:t>Clock</a:t>
            </a:r>
            <a:endParaRPr lang="zh-CN" altLang="en-US" sz="3600" dirty="0"/>
          </a:p>
        </p:txBody>
      </p:sp>
      <p:sp>
        <p:nvSpPr>
          <p:cNvPr id="14" name="圆角矩形 13"/>
          <p:cNvSpPr/>
          <p:nvPr/>
        </p:nvSpPr>
        <p:spPr>
          <a:xfrm>
            <a:off x="3419872" y="4005064"/>
            <a:ext cx="2571750" cy="9286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rgbClr val="FF0000"/>
                </a:solidFill>
              </a:rPr>
              <a:t>WebView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5496" y="144016"/>
            <a:ext cx="4968552" cy="620688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MonoDorid-Button</a:t>
            </a:r>
            <a:r>
              <a:rPr lang="zh-CN" altLang="en-US" sz="3600" dirty="0" smtClean="0"/>
              <a:t>例子</a:t>
            </a:r>
            <a:endParaRPr sz="3600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9909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7267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接箭头连接符 7"/>
          <p:cNvCxnSpPr/>
          <p:nvPr/>
        </p:nvCxnSpPr>
        <p:spPr>
          <a:xfrm>
            <a:off x="3275856" y="3068960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80112" y="1412776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总结：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C#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代码和写普通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.NET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程序一致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、支持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C#4.0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几乎所有语法，比如动态语言、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labada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LINQ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等等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5496" y="144016"/>
            <a:ext cx="6624736" cy="620688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MonoDorid-</a:t>
            </a:r>
            <a:r>
              <a:rPr lang="zh-CN" altLang="en-US" sz="3600" dirty="0" smtClean="0"/>
              <a:t>核心之</a:t>
            </a:r>
            <a:r>
              <a:rPr lang="en-US" altLang="zh-CN" sz="3600" dirty="0" smtClean="0"/>
              <a:t>ListView</a:t>
            </a:r>
            <a:r>
              <a:rPr lang="zh-CN" altLang="en-US" sz="3600" dirty="0" smtClean="0"/>
              <a:t>使用</a:t>
            </a:r>
            <a:endParaRPr sz="3600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533032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868144" y="2060848"/>
            <a:ext cx="3024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我要实现的效果是：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ListView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的每一行里添加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button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按钮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、点击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ListView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的行进入该行详情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、点击行上面的按钮，则进入其他相关操作，比如购买、订阅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-396552" y="-144016"/>
            <a:ext cx="6624736" cy="620688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MonoDorid-ListActivity</a:t>
            </a:r>
            <a:r>
              <a:rPr lang="zh-CN" altLang="en-US" sz="3600" dirty="0" smtClean="0"/>
              <a:t>代码</a:t>
            </a:r>
            <a:endParaRPr sz="3600" dirty="0" smtClean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408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-252536" y="-99392"/>
            <a:ext cx="6624736" cy="620688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MonoDorid-Adapter</a:t>
            </a:r>
            <a:r>
              <a:rPr lang="zh-CN" altLang="en-US" sz="3600" dirty="0" smtClean="0"/>
              <a:t>代码</a:t>
            </a:r>
            <a:endParaRPr sz="3600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-324544" y="44624"/>
            <a:ext cx="6624736" cy="620688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MonoDorid-UI</a:t>
            </a:r>
            <a:r>
              <a:rPr lang="zh-CN" altLang="en-US" sz="3600" dirty="0" smtClean="0"/>
              <a:t>代码</a:t>
            </a:r>
            <a:endParaRPr sz="3600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5350"/>
            <a:ext cx="889248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5496" y="144016"/>
            <a:ext cx="4464496" cy="620688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MonoDorid-</a:t>
            </a:r>
            <a:r>
              <a:rPr lang="zh-CN" altLang="en-US" sz="3600" dirty="0" smtClean="0"/>
              <a:t>调用关系</a:t>
            </a:r>
            <a:endParaRPr sz="3600" dirty="0" smtClean="0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gray">
          <a:xfrm>
            <a:off x="6743830" y="1570038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gray">
          <a:xfrm>
            <a:off x="1706692" y="145415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Oval 27"/>
          <p:cNvSpPr>
            <a:spLocks noChangeArrowheads="1"/>
          </p:cNvSpPr>
          <p:nvPr/>
        </p:nvSpPr>
        <p:spPr bwMode="gray">
          <a:xfrm>
            <a:off x="4206062" y="3861048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gray">
          <a:xfrm>
            <a:off x="1773247" y="1928813"/>
            <a:ext cx="173855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600" b="1" dirty="0" smtClean="0">
                <a:solidFill>
                  <a:schemeClr val="bg1"/>
                </a:solidFill>
              </a:rPr>
              <a:t>Adapter</a:t>
            </a:r>
            <a:endParaRPr lang="en-US" altLang="zh-CN" sz="3600" b="1" dirty="0">
              <a:solidFill>
                <a:schemeClr val="bg1"/>
              </a:solidFill>
            </a:endParaRP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gray">
          <a:xfrm>
            <a:off x="4694566" y="4289673"/>
            <a:ext cx="55175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dirty="0" smtClean="0">
                <a:solidFill>
                  <a:srgbClr val="000000"/>
                </a:solidFill>
              </a:rPr>
              <a:t>UI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  <p:sp>
        <p:nvSpPr>
          <p:cNvPr id="10" name="Text Box 41"/>
          <p:cNvSpPr txBox="1">
            <a:spLocks noChangeArrowheads="1"/>
          </p:cNvSpPr>
          <p:nvPr/>
        </p:nvSpPr>
        <p:spPr bwMode="gray">
          <a:xfrm>
            <a:off x="6673017" y="1928813"/>
            <a:ext cx="16433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600" b="1" dirty="0" smtClean="0">
                <a:solidFill>
                  <a:schemeClr val="bg1"/>
                </a:solidFill>
              </a:rPr>
              <a:t>Activity</a:t>
            </a:r>
            <a:endParaRPr lang="en-US" altLang="zh-CN" sz="3600" b="1" dirty="0">
              <a:solidFill>
                <a:schemeClr val="bg1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3629998" y="2204864"/>
            <a:ext cx="295232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5574214" y="3068960"/>
            <a:ext cx="158417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49678" y="4437112"/>
            <a:ext cx="216024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数据接口</a:t>
            </a:r>
          </a:p>
        </p:txBody>
      </p:sp>
      <p:cxnSp>
        <p:nvCxnSpPr>
          <p:cNvPr id="17" name="直接箭头连接符 16"/>
          <p:cNvCxnSpPr>
            <a:stCxn id="15" idx="0"/>
          </p:cNvCxnSpPr>
          <p:nvPr/>
        </p:nvCxnSpPr>
        <p:spPr>
          <a:xfrm flipV="1">
            <a:off x="1829798" y="3140968"/>
            <a:ext cx="57606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5702" y="34290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提供数据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0198" y="32129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渲染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18030" y="17008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调用相应数据适配器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4016" y="620688"/>
            <a:ext cx="88924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、如果不复用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item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，可以实现上面的效果，但是如果加载的数据流超过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左右直接会导致卡死；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所以数据比较多必须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得复用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；建议大于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都要复用。</a:t>
            </a:r>
            <a:endParaRPr lang="zh-CN" altLang="en-US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如果要复用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item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，需要注意如何给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button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添加事件。方法：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只能在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item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view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被创建的第一次的时候给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item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加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click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事件，否则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会有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n+1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次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click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事件。</a:t>
            </a:r>
            <a:endParaRPr lang="zh-CN" altLang="en-US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if (convertView == null || !(convertView is TableLayout))</a:t>
            </a:r>
            <a:b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{</a:t>
            </a:r>
            <a:b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view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= context.LayoutInflater.Inflate(Resource.Layout.SubListItems, parent, false);</a:t>
            </a:r>
            <a:b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//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订阅按钮</a:t>
            </a:r>
            <a:b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var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Iv_sub=view.FindViewById&lt;ImageView&gt;(Resource.Id.Iv_Sub);</a:t>
            </a:r>
            <a:b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Iv_sub.Tag=position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;</a:t>
            </a:r>
            <a:b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Iv_sub.Click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+= delegate</a:t>
            </a:r>
            <a:b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{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    int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pos=Convert.ToInt32(Iv_sub.Tag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);</a:t>
            </a:r>
          </a:p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}</a:t>
            </a:r>
          </a:p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}</a:t>
            </a:r>
          </a:p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这里还需要用到一个技巧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Iv_sub.Tag=position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和 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int 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pos=Convert.ToInt32(Iv_sub.Tag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) </a:t>
            </a:r>
          </a:p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这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两段代码是相呼应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的，即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用控件的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Tag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保持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position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，然后用到的时候再取。</a:t>
            </a:r>
            <a:endParaRPr lang="zh-CN" altLang="en-US" sz="2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252536" y="-99392"/>
            <a:ext cx="6624736" cy="620688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MonoDorid-</a:t>
            </a:r>
            <a:r>
              <a:rPr lang="zh-CN" altLang="en-US" sz="3600" dirty="0" smtClean="0"/>
              <a:t>复用</a:t>
            </a:r>
            <a:r>
              <a:rPr lang="en-US" altLang="zh-CN" sz="3600" dirty="0" smtClean="0"/>
              <a:t>ListView</a:t>
            </a:r>
            <a:r>
              <a:rPr lang="zh-CN" altLang="en-US" sz="3600" dirty="0" smtClean="0"/>
              <a:t>的</a:t>
            </a:r>
            <a:r>
              <a:rPr lang="en-US" altLang="zh-CN" sz="3600" dirty="0" smtClean="0"/>
              <a:t>item</a:t>
            </a:r>
            <a:endParaRPr sz="36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6048672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Mono for android</a:t>
            </a:r>
            <a:r>
              <a:rPr dirty="0" smtClean="0"/>
              <a:t>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016" y="1268760"/>
            <a:ext cx="24193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3480" y="1196752"/>
            <a:ext cx="1828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23320" y="1268760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+</a:t>
            </a:r>
            <a:endParaRPr lang="zh-CN" altLang="en-US" sz="4000" dirty="0"/>
          </a:p>
        </p:txBody>
      </p:sp>
      <p:sp>
        <p:nvSpPr>
          <p:cNvPr id="11" name="矩形 10"/>
          <p:cNvSpPr/>
          <p:nvPr/>
        </p:nvSpPr>
        <p:spPr>
          <a:xfrm>
            <a:off x="395536" y="3789040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 Mono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诞生于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2001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年，创始人是全球开源世界排名第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的墨西哥传奇程序员米格尔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德伊卡萨（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Miguel de Icaza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）和他的朋友。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Mono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最开始的团队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Ximian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被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Novell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收购，所以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Mono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项目一直是由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Novell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赞助。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2011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Novell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被收购，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Mono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的团队濒临被解散，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Mono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处于非常危险的境地。这时候，拥有大将风范的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Miguel de Icaza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领导团队自立门户，创办了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Xamarin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http://www.xamarin.com/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）公司，并担任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CTO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348880"/>
            <a:ext cx="408092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5496" y="144016"/>
            <a:ext cx="4464496" cy="620688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MonoDorid-</a:t>
            </a:r>
            <a:r>
              <a:rPr lang="zh-CN" altLang="en-US" sz="3600" dirty="0" smtClean="0"/>
              <a:t>简单</a:t>
            </a:r>
            <a:r>
              <a:rPr lang="en-US" altLang="zh-CN" sz="3600" dirty="0" smtClean="0"/>
              <a:t>ListView</a:t>
            </a:r>
            <a:endParaRPr sz="3600" dirty="0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40100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5496" y="-27384"/>
            <a:ext cx="4464496" cy="620688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MonoDorid-</a:t>
            </a:r>
            <a:r>
              <a:rPr lang="zh-CN" altLang="en-US" sz="3600" dirty="0" smtClean="0"/>
              <a:t>简单列表</a:t>
            </a:r>
            <a:endParaRPr sz="3600" dirty="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"/>
            <a:ext cx="91440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5496" y="-27384"/>
            <a:ext cx="4464496" cy="620688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MonoDorid-</a:t>
            </a:r>
            <a:r>
              <a:rPr lang="zh-CN" altLang="en-US" sz="3600" dirty="0" smtClean="0"/>
              <a:t>更多案例</a:t>
            </a:r>
            <a:endParaRPr sz="3600" dirty="0" smtClean="0"/>
          </a:p>
        </p:txBody>
      </p:sp>
      <p:sp>
        <p:nvSpPr>
          <p:cNvPr id="5" name="矩形 4"/>
          <p:cNvSpPr/>
          <p:nvPr/>
        </p:nvSpPr>
        <p:spPr>
          <a:xfrm>
            <a:off x="467544" y="2204864"/>
            <a:ext cx="3357586" cy="144016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MonoDroid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支持的方法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>
            <a:stCxn id="5" idx="3"/>
          </p:cNvCxnSpPr>
          <p:nvPr/>
        </p:nvCxnSpPr>
        <p:spPr>
          <a:xfrm flipV="1">
            <a:off x="3825130" y="2922542"/>
            <a:ext cx="500066" cy="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rot="5400000">
            <a:off x="3325064" y="2992392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4325196" y="199226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82452" y="1777946"/>
            <a:ext cx="24858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访问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SQLite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数据库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2452" y="2349450"/>
            <a:ext cx="24858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调用摄像头拍照录像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2452" y="2849516"/>
            <a:ext cx="250033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获取地理位置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2452" y="3349582"/>
            <a:ext cx="250033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访问网络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(C#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方法通用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2452" y="3849648"/>
            <a:ext cx="24858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获取硬件设备信息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4351095" y="4005064"/>
            <a:ext cx="8578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571625" y="1428750"/>
            <a:ext cx="6119813" cy="742950"/>
            <a:chOff x="839" y="1253"/>
            <a:chExt cx="3855" cy="468"/>
          </a:xfrm>
        </p:grpSpPr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1474" y="1706"/>
              <a:ext cx="32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839" y="1253"/>
              <a:ext cx="544" cy="468"/>
              <a:chOff x="3061" y="2478"/>
              <a:chExt cx="1542" cy="1225"/>
            </a:xfrm>
          </p:grpSpPr>
          <p:sp>
            <p:nvSpPr>
              <p:cNvPr id="8" name="AutoShape 4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1542" cy="1225"/>
              </a:xfrm>
              <a:prstGeom prst="hexagon">
                <a:avLst>
                  <a:gd name="adj" fmla="val 31469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3143" y="2533"/>
                <a:ext cx="1386" cy="1102"/>
              </a:xfrm>
              <a:prstGeom prst="hexagon">
                <a:avLst>
                  <a:gd name="adj" fmla="val 31466"/>
                  <a:gd name="vf" fmla="val 115470"/>
                </a:avLst>
              </a:prstGeom>
              <a:gradFill rotWithShape="1">
                <a:gsLst>
                  <a:gs pos="0">
                    <a:srgbClr val="3333CC">
                      <a:gamma/>
                      <a:shade val="46275"/>
                      <a:invGamma/>
                    </a:srgbClr>
                  </a:gs>
                  <a:gs pos="100000">
                    <a:srgbClr val="3333CC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" name="Text Box 23"/>
            <p:cNvSpPr txBox="1">
              <a:spLocks noChangeArrowheads="1"/>
            </p:cNvSpPr>
            <p:nvPr/>
          </p:nvSpPr>
          <p:spPr bwMode="auto">
            <a:xfrm>
              <a:off x="975" y="1296"/>
              <a:ext cx="24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571625" y="2357438"/>
            <a:ext cx="6119813" cy="742950"/>
            <a:chOff x="839" y="1253"/>
            <a:chExt cx="3855" cy="468"/>
          </a:xfrm>
        </p:grpSpPr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1474" y="1706"/>
              <a:ext cx="32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839" y="1253"/>
              <a:ext cx="544" cy="468"/>
              <a:chOff x="3061" y="2478"/>
              <a:chExt cx="1542" cy="1225"/>
            </a:xfrm>
          </p:grpSpPr>
          <p:sp>
            <p:nvSpPr>
              <p:cNvPr id="14" name="AutoShape 28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1542" cy="1225"/>
              </a:xfrm>
              <a:prstGeom prst="hexagon">
                <a:avLst>
                  <a:gd name="adj" fmla="val 31469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3143" y="2533"/>
                <a:ext cx="1386" cy="1102"/>
              </a:xfrm>
              <a:prstGeom prst="hexagon">
                <a:avLst>
                  <a:gd name="adj" fmla="val 31466"/>
                  <a:gd name="vf" fmla="val 115470"/>
                </a:avLst>
              </a:prstGeom>
              <a:gradFill rotWithShape="1">
                <a:gsLst>
                  <a:gs pos="0">
                    <a:srgbClr val="99CC00">
                      <a:gamma/>
                      <a:shade val="46275"/>
                      <a:invGamma/>
                    </a:srgbClr>
                  </a:gs>
                  <a:gs pos="100000">
                    <a:srgbClr val="99CC00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" name="Text Box 30"/>
            <p:cNvSpPr txBox="1">
              <a:spLocks noChangeArrowheads="1"/>
            </p:cNvSpPr>
            <p:nvPr/>
          </p:nvSpPr>
          <p:spPr bwMode="auto">
            <a:xfrm>
              <a:off x="975" y="1296"/>
              <a:ext cx="24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6" name="Group 31"/>
          <p:cNvGrpSpPr>
            <a:grpSpLocks/>
          </p:cNvGrpSpPr>
          <p:nvPr/>
        </p:nvGrpSpPr>
        <p:grpSpPr bwMode="auto">
          <a:xfrm>
            <a:off x="1571625" y="3214688"/>
            <a:ext cx="6119813" cy="742950"/>
            <a:chOff x="839" y="1253"/>
            <a:chExt cx="3855" cy="468"/>
          </a:xfrm>
        </p:grpSpPr>
        <p:sp>
          <p:nvSpPr>
            <p:cNvPr id="17" name="Line 32"/>
            <p:cNvSpPr>
              <a:spLocks noChangeShapeType="1"/>
            </p:cNvSpPr>
            <p:nvPr/>
          </p:nvSpPr>
          <p:spPr bwMode="auto">
            <a:xfrm>
              <a:off x="1474" y="1706"/>
              <a:ext cx="32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8" name="Group 33"/>
            <p:cNvGrpSpPr>
              <a:grpSpLocks/>
            </p:cNvGrpSpPr>
            <p:nvPr/>
          </p:nvGrpSpPr>
          <p:grpSpPr bwMode="auto">
            <a:xfrm>
              <a:off x="839" y="1253"/>
              <a:ext cx="544" cy="468"/>
              <a:chOff x="3061" y="2478"/>
              <a:chExt cx="1542" cy="1225"/>
            </a:xfrm>
          </p:grpSpPr>
          <p:sp>
            <p:nvSpPr>
              <p:cNvPr id="20" name="AutoShape 34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1542" cy="1225"/>
              </a:xfrm>
              <a:prstGeom prst="hexagon">
                <a:avLst>
                  <a:gd name="adj" fmla="val 31469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3143" y="2533"/>
                <a:ext cx="1386" cy="1102"/>
              </a:xfrm>
              <a:prstGeom prst="hexagon">
                <a:avLst>
                  <a:gd name="adj" fmla="val 31466"/>
                  <a:gd name="vf" fmla="val 115470"/>
                </a:avLst>
              </a:prstGeom>
              <a:gradFill rotWithShape="1">
                <a:gsLst>
                  <a:gs pos="0">
                    <a:srgbClr val="0000FF">
                      <a:gamma/>
                      <a:shade val="46275"/>
                      <a:invGamma/>
                    </a:srgbClr>
                  </a:gs>
                  <a:gs pos="100000">
                    <a:srgbClr val="0000FF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9" name="Text Box 36"/>
            <p:cNvSpPr txBox="1">
              <a:spLocks noChangeArrowheads="1"/>
            </p:cNvSpPr>
            <p:nvPr/>
          </p:nvSpPr>
          <p:spPr bwMode="auto">
            <a:xfrm>
              <a:off x="975" y="1296"/>
              <a:ext cx="24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1571625" y="4143375"/>
            <a:ext cx="6119813" cy="742950"/>
            <a:chOff x="839" y="1253"/>
            <a:chExt cx="3855" cy="468"/>
          </a:xfrm>
        </p:grpSpPr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1474" y="1706"/>
              <a:ext cx="32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4" name="Group 39"/>
            <p:cNvGrpSpPr>
              <a:grpSpLocks/>
            </p:cNvGrpSpPr>
            <p:nvPr/>
          </p:nvGrpSpPr>
          <p:grpSpPr bwMode="auto">
            <a:xfrm>
              <a:off x="839" y="1253"/>
              <a:ext cx="544" cy="468"/>
              <a:chOff x="3061" y="2478"/>
              <a:chExt cx="1542" cy="1225"/>
            </a:xfrm>
          </p:grpSpPr>
          <p:sp>
            <p:nvSpPr>
              <p:cNvPr id="26" name="AutoShape 40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1542" cy="1225"/>
              </a:xfrm>
              <a:prstGeom prst="hexagon">
                <a:avLst>
                  <a:gd name="adj" fmla="val 31469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3143" y="2533"/>
                <a:ext cx="1386" cy="1102"/>
              </a:xfrm>
              <a:prstGeom prst="hexagon">
                <a:avLst>
                  <a:gd name="adj" fmla="val 31466"/>
                  <a:gd name="vf" fmla="val 115470"/>
                </a:avLst>
              </a:prstGeom>
              <a:gradFill rotWithShape="1">
                <a:gsLst>
                  <a:gs pos="0">
                    <a:srgbClr val="99CC00">
                      <a:gamma/>
                      <a:shade val="46275"/>
                      <a:invGamma/>
                    </a:srgbClr>
                  </a:gs>
                  <a:gs pos="100000">
                    <a:srgbClr val="99CC00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5" name="Text Box 42"/>
            <p:cNvSpPr txBox="1">
              <a:spLocks noChangeArrowheads="1"/>
            </p:cNvSpPr>
            <p:nvPr/>
          </p:nvSpPr>
          <p:spPr bwMode="auto">
            <a:xfrm>
              <a:off x="975" y="1296"/>
              <a:ext cx="24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2714625" y="1500188"/>
            <a:ext cx="5543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Mono for android</a:t>
            </a:r>
            <a:r>
              <a:rPr lang="zh-CN" altLang="en-US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介绍</a:t>
            </a:r>
            <a:endParaRPr lang="zh-CN" altLang="en-US" sz="3600" dirty="0">
              <a:solidFill>
                <a:srgbClr val="B2B2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2725738" y="3143250"/>
            <a:ext cx="5950718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Android</a:t>
            </a:r>
            <a:r>
              <a:rPr lang="zh-CN" altLang="en-US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开发基础</a:t>
            </a:r>
            <a:endParaRPr lang="zh-CN" altLang="en-US" sz="3600" dirty="0">
              <a:solidFill>
                <a:srgbClr val="B2B2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2714625" y="2357438"/>
            <a:ext cx="5543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如何安装使用</a:t>
            </a: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2643188" y="4071938"/>
            <a:ext cx="596126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 MonoDroid</a:t>
            </a:r>
            <a:r>
              <a:rPr lang="zh-CN" altLang="en-US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项目实例分析</a:t>
            </a:r>
          </a:p>
        </p:txBody>
      </p:sp>
      <p:sp>
        <p:nvSpPr>
          <p:cNvPr id="32" name="标题 30"/>
          <p:cNvSpPr>
            <a:spLocks noGrp="1"/>
          </p:cNvSpPr>
          <p:nvPr>
            <p:ph type="title"/>
          </p:nvPr>
        </p:nvSpPr>
        <p:spPr>
          <a:xfrm>
            <a:off x="2123728" y="476672"/>
            <a:ext cx="5186362" cy="926976"/>
          </a:xfrm>
        </p:spPr>
        <p:txBody>
          <a:bodyPr/>
          <a:lstStyle/>
          <a:p>
            <a:r>
              <a:rPr lang="zh-CN" altLang="en-US" dirty="0" smtClean="0"/>
              <a:t>主要内容</a:t>
            </a:r>
            <a:endParaRPr dirty="0" smtClean="0"/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2771800" y="5085184"/>
            <a:ext cx="4376514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开发技巧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4" name="Group 31"/>
          <p:cNvGrpSpPr>
            <a:grpSpLocks/>
          </p:cNvGrpSpPr>
          <p:nvPr/>
        </p:nvGrpSpPr>
        <p:grpSpPr bwMode="auto">
          <a:xfrm>
            <a:off x="1571625" y="5143500"/>
            <a:ext cx="6119813" cy="742950"/>
            <a:chOff x="839" y="1253"/>
            <a:chExt cx="3855" cy="468"/>
          </a:xfrm>
        </p:grpSpPr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1474" y="1706"/>
              <a:ext cx="32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6" name="Group 33"/>
            <p:cNvGrpSpPr>
              <a:grpSpLocks/>
            </p:cNvGrpSpPr>
            <p:nvPr/>
          </p:nvGrpSpPr>
          <p:grpSpPr bwMode="auto">
            <a:xfrm>
              <a:off x="839" y="1253"/>
              <a:ext cx="544" cy="468"/>
              <a:chOff x="3061" y="2478"/>
              <a:chExt cx="1542" cy="1225"/>
            </a:xfrm>
          </p:grpSpPr>
          <p:sp>
            <p:nvSpPr>
              <p:cNvPr id="38" name="AutoShape 34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1542" cy="1225"/>
              </a:xfrm>
              <a:prstGeom prst="hexagon">
                <a:avLst>
                  <a:gd name="adj" fmla="val 31469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3143" y="2533"/>
                <a:ext cx="1386" cy="1102"/>
              </a:xfrm>
              <a:prstGeom prst="hexagon">
                <a:avLst>
                  <a:gd name="adj" fmla="val 31466"/>
                  <a:gd name="vf" fmla="val 115470"/>
                </a:avLst>
              </a:prstGeom>
              <a:gradFill rotWithShape="1">
                <a:gsLst>
                  <a:gs pos="0">
                    <a:srgbClr val="0000FF">
                      <a:gamma/>
                      <a:shade val="46275"/>
                      <a:invGamma/>
                    </a:srgbClr>
                  </a:gs>
                  <a:gs pos="100000">
                    <a:srgbClr val="0000FF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975" y="1296"/>
              <a:ext cx="26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5220072" cy="620688"/>
          </a:xfrm>
        </p:spPr>
        <p:txBody>
          <a:bodyPr>
            <a:normAutofit fontScale="90000"/>
          </a:bodyPr>
          <a:lstStyle/>
          <a:p>
            <a:r>
              <a:rPr lang="zh-CN" altLang="en-US" sz="3600" dirty="0" smtClean="0"/>
              <a:t>开发技巧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引用</a:t>
            </a:r>
            <a:r>
              <a:rPr lang="en-US" altLang="zh-CN" sz="3600" dirty="0" smtClean="0"/>
              <a:t>jar</a:t>
            </a:r>
            <a:r>
              <a:rPr lang="zh-CN" altLang="en-US" sz="3600" dirty="0" smtClean="0"/>
              <a:t>包之</a:t>
            </a:r>
            <a:r>
              <a:rPr lang="zh-CN" altLang="en-US" sz="3600" dirty="0" smtClean="0">
                <a:solidFill>
                  <a:srgbClr val="FF0000"/>
                </a:solidFill>
              </a:rPr>
              <a:t>方法一</a:t>
            </a:r>
            <a:endParaRPr sz="3600" dirty="0" smtClean="0">
              <a:solidFill>
                <a:srgbClr val="FF0000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48680"/>
            <a:ext cx="9180512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759624" y="-27384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直接在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项目引入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jar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包，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通过桥接语言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调用。实际项目中这种方式用得很少，但强烈建议每一个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C#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程序员都尝试一次，因为他会让你对编程语言有更深一层次的理解。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5220072" cy="620688"/>
          </a:xfrm>
        </p:spPr>
        <p:txBody>
          <a:bodyPr>
            <a:normAutofit fontScale="90000"/>
          </a:bodyPr>
          <a:lstStyle/>
          <a:p>
            <a:r>
              <a:rPr lang="zh-CN" altLang="en-US" sz="3600" dirty="0" smtClean="0"/>
              <a:t>开发技巧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引用</a:t>
            </a:r>
            <a:r>
              <a:rPr lang="en-US" altLang="zh-CN" sz="3600" dirty="0" smtClean="0"/>
              <a:t>jar</a:t>
            </a:r>
            <a:r>
              <a:rPr lang="zh-CN" altLang="en-US" sz="3600" dirty="0" smtClean="0"/>
              <a:t>包之</a:t>
            </a:r>
            <a:r>
              <a:rPr lang="zh-CN" altLang="en-US" sz="3600" dirty="0" smtClean="0">
                <a:solidFill>
                  <a:srgbClr val="FF0000"/>
                </a:solidFill>
              </a:rPr>
              <a:t>方法二</a:t>
            </a:r>
            <a:endParaRPr sz="3600" dirty="0" smtClean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520" y="980728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step1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mono for android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的解决方案中，创建新的工程，选择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Android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下的“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Android Java Bindings Library”;</a:t>
            </a:r>
          </a:p>
          <a:p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step2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在新创建的项目中有一个文件夹”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Jars”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，在这个文件夹中添加自己需要引用的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jar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包；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step3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将新添加的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Jar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包的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Build action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设置为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EmbeddedJar;</a:t>
            </a:r>
          </a:p>
          <a:p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step4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编译新增的工程，如果没有出问题，那么恭喜你可以调用这个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jar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包了，在这一步可能会出现错误，后面我会详细介绍。其实在这一步中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mono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完成了一项工作：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将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jar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包的代码进行了转换，编程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c#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代码，非常强大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step5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在项目中引用上面编译好的工程，然后就可以直接引入名称空间，并且可以使用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C#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一样的语法对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jar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包里面的所有方法、属性进行调用。比如：</a:t>
            </a:r>
          </a:p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Com.Umeng.Socialize.Controller.UMServiceFactory.ShareTo(this,meta,”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分享自最大的数字报刊平台“我读报”）”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,photo);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5220072" cy="620688"/>
          </a:xfrm>
        </p:spPr>
        <p:txBody>
          <a:bodyPr>
            <a:normAutofit fontScale="90000"/>
          </a:bodyPr>
          <a:lstStyle/>
          <a:p>
            <a:r>
              <a:rPr lang="zh-CN" altLang="en-US" sz="3600" dirty="0" smtClean="0"/>
              <a:t>开发技巧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引用</a:t>
            </a:r>
            <a:r>
              <a:rPr lang="en-US" altLang="zh-CN" sz="3600" dirty="0" smtClean="0"/>
              <a:t>jar</a:t>
            </a:r>
            <a:r>
              <a:rPr lang="zh-CN" altLang="en-US" sz="3600" dirty="0" smtClean="0"/>
              <a:t>包之</a:t>
            </a:r>
            <a:r>
              <a:rPr lang="zh-CN" altLang="en-US" sz="3600" dirty="0" smtClean="0">
                <a:solidFill>
                  <a:srgbClr val="FF0000"/>
                </a:solidFill>
              </a:rPr>
              <a:t>方法二</a:t>
            </a:r>
            <a:endParaRPr sz="3600" dirty="0" smtClean="0">
              <a:solidFill>
                <a:srgbClr val="FF000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66774"/>
            <a:ext cx="9144000" cy="544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-171400"/>
            <a:ext cx="3707904" cy="620688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开发技巧</a:t>
            </a:r>
            <a:r>
              <a:rPr lang="en-US" altLang="zh-CN" sz="2400" dirty="0" smtClean="0"/>
              <a:t>-WebView</a:t>
            </a:r>
            <a:endParaRPr sz="2400" dirty="0" smtClean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7776864" cy="336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51520" y="3718679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           WebView newsWebView = FindViewById&lt;WebView&gt;(Resource.Id.newsWebView);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            newsWebView.Settings.JavaScriptEnabled = true;</a:t>
            </a:r>
            <a:br>
              <a:rPr lang="en-US" altLang="zh-CN" dirty="0" smtClean="0"/>
            </a:br>
            <a:r>
              <a:rPr lang="en-US" altLang="zh-CN" dirty="0" smtClean="0"/>
              <a:t>            newsWebView.Settings.SetSupportZoom(true);</a:t>
            </a:r>
            <a:br>
              <a:rPr lang="en-US" altLang="zh-CN" dirty="0" smtClean="0"/>
            </a:br>
            <a:r>
              <a:rPr lang="en-US" altLang="zh-CN" dirty="0" smtClean="0"/>
              <a:t>            newsWebView.Settings.BuiltInZoomControls = true;</a:t>
            </a:r>
            <a:br>
              <a:rPr lang="en-US" altLang="zh-CN" dirty="0" smtClean="0"/>
            </a:br>
            <a:r>
              <a:rPr lang="en-US" altLang="zh-CN" dirty="0" smtClean="0"/>
              <a:t>            newsWebView.Settings.LoadWithOverviewMode = true; </a:t>
            </a:r>
            <a:r>
              <a:rPr lang="en-US" altLang="zh-CN" i="1" dirty="0" smtClean="0"/>
              <a:t>//Load 100% zoomed out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            newsWebView.ScrollBarStyle = ScrollbarStyles.OutsideOverlay;</a:t>
            </a:r>
            <a:br>
              <a:rPr lang="en-US" altLang="zh-CN" dirty="0" smtClean="0"/>
            </a:br>
            <a:r>
              <a:rPr lang="en-US" altLang="zh-CN" dirty="0" smtClean="0"/>
              <a:t>            newsWebView.ScrollbarFadingEnabled = true;</a:t>
            </a:r>
            <a:br>
              <a:rPr lang="en-US" altLang="zh-CN" dirty="0" smtClean="0"/>
            </a:br>
            <a:r>
              <a:rPr lang="en-US" altLang="zh-CN" dirty="0" smtClean="0"/>
              <a:t>            newsWebView.VerticalScrollBarEnabled = true;</a:t>
            </a:r>
            <a:br>
              <a:rPr lang="en-US" altLang="zh-CN" dirty="0" smtClean="0"/>
            </a:br>
            <a:r>
              <a:rPr lang="en-US" altLang="zh-CN" dirty="0" smtClean="0"/>
              <a:t>            newsWebView.HorizontalScrollBarEnabled = true;</a:t>
            </a:r>
            <a:br>
              <a:rPr lang="en-US" altLang="zh-CN" dirty="0" smtClean="0"/>
            </a:br>
            <a:r>
              <a:rPr lang="en-US" altLang="zh-CN" dirty="0" smtClean="0"/>
              <a:t>            </a:t>
            </a:r>
            <a:r>
              <a:rPr lang="en-US" altLang="zh-CN" dirty="0" smtClean="0">
                <a:solidFill>
                  <a:srgbClr val="FF0000"/>
                </a:solidFill>
              </a:rPr>
              <a:t>newsWebView.SetWebViewClient(new AwesomeWebClient());</a:t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dirty="0" smtClean="0">
                <a:solidFill>
                  <a:srgbClr val="FF0000"/>
                </a:solidFill>
              </a:rPr>
              <a:t>            newsWebView.SetWebChromeClient(new AwesomeWebChromeClient(this));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72200" y="404664"/>
            <a:ext cx="27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不影响体验和性能的情况下，能用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WebView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尽量使用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WebView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，特别显示网络页面，尽量使用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HTML5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5940152" cy="620688"/>
          </a:xfrm>
        </p:spPr>
        <p:txBody>
          <a:bodyPr>
            <a:normAutofit fontScale="90000"/>
          </a:bodyPr>
          <a:lstStyle/>
          <a:p>
            <a:r>
              <a:rPr lang="zh-CN" altLang="en-US" sz="3600" dirty="0" smtClean="0"/>
              <a:t>开发技巧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最后一招</a:t>
            </a:r>
            <a:r>
              <a:rPr lang="en-US" altLang="zh-CN" sz="3600" dirty="0" smtClean="0"/>
              <a:t>Email</a:t>
            </a:r>
            <a:endParaRPr sz="3600" dirty="0" smtClean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14388"/>
            <a:ext cx="8820472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69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75656" y="515719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总结：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不要害羞，写邮件给他们，他们能看懂的！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583264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67544" y="620688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 Mono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项目将使开发者使用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＃写的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.NET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应用程序，能在任何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Mono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支持的平台上运行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包括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Linux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、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Unix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FreeBSD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Windows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Mono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项目将使大家能开发出各种跨平台的应用程序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并能极大提高开源领域的开发效率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580526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MonoTouch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MonoDroid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=&gt;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 Xamarin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>
            <a:spLocks/>
          </p:cNvSpPr>
          <p:nvPr/>
        </p:nvSpPr>
        <p:spPr>
          <a:xfrm>
            <a:off x="642938" y="2000250"/>
            <a:ext cx="8078787" cy="92233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r>
              <a:rPr lang="zh-CN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zh-C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End</a:t>
            </a:r>
            <a:endParaRPr lang="zh-CN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副标题 4"/>
          <p:cNvSpPr txBox="1">
            <a:spLocks/>
          </p:cNvSpPr>
          <p:nvPr/>
        </p:nvSpPr>
        <p:spPr>
          <a:xfrm>
            <a:off x="3286125" y="3500438"/>
            <a:ext cx="5500688" cy="712787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Thanks</a:t>
            </a:r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 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for</a:t>
            </a:r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 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Listening!</a:t>
            </a:r>
            <a:endParaRPr lang="zh-CN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31804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772816"/>
            <a:ext cx="258389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2771800" cy="8367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成功案例</a:t>
            </a:r>
            <a:endParaRPr sz="36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772816"/>
            <a:ext cx="207532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437112"/>
            <a:ext cx="2009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1571625" y="1428750"/>
            <a:ext cx="6119813" cy="742950"/>
            <a:chOff x="839" y="1253"/>
            <a:chExt cx="3855" cy="468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474" y="1706"/>
              <a:ext cx="32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839" y="1253"/>
              <a:ext cx="544" cy="468"/>
              <a:chOff x="3061" y="2478"/>
              <a:chExt cx="1542" cy="1225"/>
            </a:xfrm>
          </p:grpSpPr>
          <p:sp>
            <p:nvSpPr>
              <p:cNvPr id="10" name="AutoShape 4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1542" cy="1225"/>
              </a:xfrm>
              <a:prstGeom prst="hexagon">
                <a:avLst>
                  <a:gd name="adj" fmla="val 31469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3143" y="2533"/>
                <a:ext cx="1386" cy="1102"/>
              </a:xfrm>
              <a:prstGeom prst="hexagon">
                <a:avLst>
                  <a:gd name="adj" fmla="val 31466"/>
                  <a:gd name="vf" fmla="val 115470"/>
                </a:avLst>
              </a:prstGeom>
              <a:gradFill rotWithShape="1">
                <a:gsLst>
                  <a:gs pos="0">
                    <a:srgbClr val="3333CC">
                      <a:gamma/>
                      <a:shade val="46275"/>
                      <a:invGamma/>
                    </a:srgbClr>
                  </a:gs>
                  <a:gs pos="100000">
                    <a:srgbClr val="3333CC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Text Box 23"/>
            <p:cNvSpPr txBox="1">
              <a:spLocks noChangeArrowheads="1"/>
            </p:cNvSpPr>
            <p:nvPr/>
          </p:nvSpPr>
          <p:spPr bwMode="auto">
            <a:xfrm>
              <a:off x="975" y="1296"/>
              <a:ext cx="24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571625" y="2357438"/>
            <a:ext cx="6119813" cy="742950"/>
            <a:chOff x="839" y="1253"/>
            <a:chExt cx="3855" cy="468"/>
          </a:xfrm>
        </p:grpSpPr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1474" y="1706"/>
              <a:ext cx="32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" name="Group 27"/>
            <p:cNvGrpSpPr>
              <a:grpSpLocks/>
            </p:cNvGrpSpPr>
            <p:nvPr/>
          </p:nvGrpSpPr>
          <p:grpSpPr bwMode="auto">
            <a:xfrm>
              <a:off x="839" y="1253"/>
              <a:ext cx="544" cy="468"/>
              <a:chOff x="3061" y="2478"/>
              <a:chExt cx="1542" cy="1225"/>
            </a:xfrm>
          </p:grpSpPr>
          <p:sp>
            <p:nvSpPr>
              <p:cNvPr id="16" name="AutoShape 28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1542" cy="1225"/>
              </a:xfrm>
              <a:prstGeom prst="hexagon">
                <a:avLst>
                  <a:gd name="adj" fmla="val 31469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3143" y="2533"/>
                <a:ext cx="1386" cy="1102"/>
              </a:xfrm>
              <a:prstGeom prst="hexagon">
                <a:avLst>
                  <a:gd name="adj" fmla="val 31466"/>
                  <a:gd name="vf" fmla="val 115470"/>
                </a:avLst>
              </a:prstGeom>
              <a:gradFill rotWithShape="1">
                <a:gsLst>
                  <a:gs pos="0">
                    <a:srgbClr val="99CC00">
                      <a:gamma/>
                      <a:shade val="46275"/>
                      <a:invGamma/>
                    </a:srgbClr>
                  </a:gs>
                  <a:gs pos="100000">
                    <a:srgbClr val="99CC00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975" y="1296"/>
              <a:ext cx="24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1571625" y="3214688"/>
            <a:ext cx="6119813" cy="742950"/>
            <a:chOff x="839" y="1253"/>
            <a:chExt cx="3855" cy="468"/>
          </a:xfrm>
        </p:grpSpPr>
        <p:sp>
          <p:nvSpPr>
            <p:cNvPr id="19" name="Line 32"/>
            <p:cNvSpPr>
              <a:spLocks noChangeShapeType="1"/>
            </p:cNvSpPr>
            <p:nvPr/>
          </p:nvSpPr>
          <p:spPr bwMode="auto">
            <a:xfrm>
              <a:off x="1474" y="1706"/>
              <a:ext cx="32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0" name="Group 33"/>
            <p:cNvGrpSpPr>
              <a:grpSpLocks/>
            </p:cNvGrpSpPr>
            <p:nvPr/>
          </p:nvGrpSpPr>
          <p:grpSpPr bwMode="auto">
            <a:xfrm>
              <a:off x="839" y="1253"/>
              <a:ext cx="544" cy="468"/>
              <a:chOff x="3061" y="2478"/>
              <a:chExt cx="1542" cy="1225"/>
            </a:xfrm>
          </p:grpSpPr>
          <p:sp>
            <p:nvSpPr>
              <p:cNvPr id="22" name="AutoShape 34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1542" cy="1225"/>
              </a:xfrm>
              <a:prstGeom prst="hexagon">
                <a:avLst>
                  <a:gd name="adj" fmla="val 31469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3143" y="2533"/>
                <a:ext cx="1386" cy="1102"/>
              </a:xfrm>
              <a:prstGeom prst="hexagon">
                <a:avLst>
                  <a:gd name="adj" fmla="val 31466"/>
                  <a:gd name="vf" fmla="val 115470"/>
                </a:avLst>
              </a:prstGeom>
              <a:gradFill rotWithShape="1">
                <a:gsLst>
                  <a:gs pos="0">
                    <a:srgbClr val="0000FF">
                      <a:gamma/>
                      <a:shade val="46275"/>
                      <a:invGamma/>
                    </a:srgbClr>
                  </a:gs>
                  <a:gs pos="100000">
                    <a:srgbClr val="0000FF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1" name="Text Box 36"/>
            <p:cNvSpPr txBox="1">
              <a:spLocks noChangeArrowheads="1"/>
            </p:cNvSpPr>
            <p:nvPr/>
          </p:nvSpPr>
          <p:spPr bwMode="auto">
            <a:xfrm>
              <a:off x="975" y="1296"/>
              <a:ext cx="24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4" name="Group 37"/>
          <p:cNvGrpSpPr>
            <a:grpSpLocks/>
          </p:cNvGrpSpPr>
          <p:nvPr/>
        </p:nvGrpSpPr>
        <p:grpSpPr bwMode="auto">
          <a:xfrm>
            <a:off x="1571625" y="4143375"/>
            <a:ext cx="6119813" cy="742950"/>
            <a:chOff x="839" y="1253"/>
            <a:chExt cx="3855" cy="468"/>
          </a:xfrm>
        </p:grpSpPr>
        <p:sp>
          <p:nvSpPr>
            <p:cNvPr id="25" name="Line 38"/>
            <p:cNvSpPr>
              <a:spLocks noChangeShapeType="1"/>
            </p:cNvSpPr>
            <p:nvPr/>
          </p:nvSpPr>
          <p:spPr bwMode="auto">
            <a:xfrm>
              <a:off x="1474" y="1706"/>
              <a:ext cx="32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6" name="Group 39"/>
            <p:cNvGrpSpPr>
              <a:grpSpLocks/>
            </p:cNvGrpSpPr>
            <p:nvPr/>
          </p:nvGrpSpPr>
          <p:grpSpPr bwMode="auto">
            <a:xfrm>
              <a:off x="839" y="1253"/>
              <a:ext cx="544" cy="468"/>
              <a:chOff x="3061" y="2478"/>
              <a:chExt cx="1542" cy="1225"/>
            </a:xfrm>
          </p:grpSpPr>
          <p:sp>
            <p:nvSpPr>
              <p:cNvPr id="28" name="AutoShape 40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1542" cy="1225"/>
              </a:xfrm>
              <a:prstGeom prst="hexagon">
                <a:avLst>
                  <a:gd name="adj" fmla="val 31469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3143" y="2533"/>
                <a:ext cx="1386" cy="1102"/>
              </a:xfrm>
              <a:prstGeom prst="hexagon">
                <a:avLst>
                  <a:gd name="adj" fmla="val 31466"/>
                  <a:gd name="vf" fmla="val 115470"/>
                </a:avLst>
              </a:prstGeom>
              <a:gradFill rotWithShape="1">
                <a:gsLst>
                  <a:gs pos="0">
                    <a:srgbClr val="99CC00">
                      <a:gamma/>
                      <a:shade val="46275"/>
                      <a:invGamma/>
                    </a:srgbClr>
                  </a:gs>
                  <a:gs pos="100000">
                    <a:srgbClr val="99CC00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7" name="Text Box 42"/>
            <p:cNvSpPr txBox="1">
              <a:spLocks noChangeArrowheads="1"/>
            </p:cNvSpPr>
            <p:nvPr/>
          </p:nvSpPr>
          <p:spPr bwMode="auto">
            <a:xfrm>
              <a:off x="975" y="1296"/>
              <a:ext cx="24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2714625" y="1500188"/>
            <a:ext cx="5543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Mono for android</a:t>
            </a:r>
            <a:r>
              <a:rPr lang="zh-CN" altLang="en-US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介绍</a:t>
            </a:r>
            <a:endParaRPr lang="zh-CN" altLang="en-US" sz="3600" dirty="0">
              <a:solidFill>
                <a:srgbClr val="B2B2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2725738" y="3143250"/>
            <a:ext cx="5950718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Android</a:t>
            </a:r>
            <a:r>
              <a:rPr lang="zh-CN" altLang="en-US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开发基础</a:t>
            </a:r>
            <a:endParaRPr lang="zh-CN" altLang="en-US" sz="3600" dirty="0">
              <a:solidFill>
                <a:srgbClr val="B2B2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 Box 45"/>
          <p:cNvSpPr txBox="1">
            <a:spLocks noChangeArrowheads="1"/>
          </p:cNvSpPr>
          <p:nvPr/>
        </p:nvSpPr>
        <p:spPr bwMode="auto">
          <a:xfrm>
            <a:off x="2714625" y="2357438"/>
            <a:ext cx="5543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如何安装使用</a:t>
            </a:r>
          </a:p>
        </p:txBody>
      </p:sp>
      <p:sp>
        <p:nvSpPr>
          <p:cNvPr id="34" name="标题 30"/>
          <p:cNvSpPr>
            <a:spLocks noGrp="1"/>
          </p:cNvSpPr>
          <p:nvPr>
            <p:ph type="title"/>
          </p:nvPr>
        </p:nvSpPr>
        <p:spPr>
          <a:xfrm>
            <a:off x="2123728" y="476672"/>
            <a:ext cx="5186362" cy="926976"/>
          </a:xfrm>
        </p:spPr>
        <p:txBody>
          <a:bodyPr/>
          <a:lstStyle/>
          <a:p>
            <a:r>
              <a:rPr lang="zh-CN" altLang="en-US" dirty="0" smtClean="0"/>
              <a:t>主要内容</a:t>
            </a:r>
            <a:endParaRPr dirty="0" smtClean="0"/>
          </a:p>
        </p:txBody>
      </p:sp>
      <p:sp>
        <p:nvSpPr>
          <p:cNvPr id="35" name="Text Box 46"/>
          <p:cNvSpPr txBox="1">
            <a:spLocks noChangeArrowheads="1"/>
          </p:cNvSpPr>
          <p:nvPr/>
        </p:nvSpPr>
        <p:spPr bwMode="auto">
          <a:xfrm>
            <a:off x="2771800" y="5085184"/>
            <a:ext cx="4376514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开发技巧</a:t>
            </a:r>
            <a:endParaRPr lang="zh-CN" altLang="en-US" sz="3600" dirty="0">
              <a:solidFill>
                <a:srgbClr val="B2B2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6" name="Group 31"/>
          <p:cNvGrpSpPr>
            <a:grpSpLocks/>
          </p:cNvGrpSpPr>
          <p:nvPr/>
        </p:nvGrpSpPr>
        <p:grpSpPr bwMode="auto">
          <a:xfrm>
            <a:off x="1571625" y="5143500"/>
            <a:ext cx="6119813" cy="742950"/>
            <a:chOff x="839" y="1253"/>
            <a:chExt cx="3855" cy="468"/>
          </a:xfrm>
        </p:grpSpPr>
        <p:sp>
          <p:nvSpPr>
            <p:cNvPr id="37" name="Line 32"/>
            <p:cNvSpPr>
              <a:spLocks noChangeShapeType="1"/>
            </p:cNvSpPr>
            <p:nvPr/>
          </p:nvSpPr>
          <p:spPr bwMode="auto">
            <a:xfrm>
              <a:off x="1474" y="1706"/>
              <a:ext cx="32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8" name="Group 33"/>
            <p:cNvGrpSpPr>
              <a:grpSpLocks/>
            </p:cNvGrpSpPr>
            <p:nvPr/>
          </p:nvGrpSpPr>
          <p:grpSpPr bwMode="auto">
            <a:xfrm>
              <a:off x="839" y="1253"/>
              <a:ext cx="544" cy="468"/>
              <a:chOff x="3061" y="2478"/>
              <a:chExt cx="1542" cy="1225"/>
            </a:xfrm>
          </p:grpSpPr>
          <p:sp>
            <p:nvSpPr>
              <p:cNvPr id="40" name="AutoShape 34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1542" cy="1225"/>
              </a:xfrm>
              <a:prstGeom prst="hexagon">
                <a:avLst>
                  <a:gd name="adj" fmla="val 31469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3143" y="2533"/>
                <a:ext cx="1386" cy="1102"/>
              </a:xfrm>
              <a:prstGeom prst="hexagon">
                <a:avLst>
                  <a:gd name="adj" fmla="val 31466"/>
                  <a:gd name="vf" fmla="val 115470"/>
                </a:avLst>
              </a:prstGeom>
              <a:gradFill rotWithShape="1">
                <a:gsLst>
                  <a:gs pos="0">
                    <a:srgbClr val="0000FF">
                      <a:gamma/>
                      <a:shade val="46275"/>
                      <a:invGamma/>
                    </a:srgbClr>
                  </a:gs>
                  <a:gs pos="100000">
                    <a:srgbClr val="0000FF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9" name="Text Box 36"/>
            <p:cNvSpPr txBox="1">
              <a:spLocks noChangeArrowheads="1"/>
            </p:cNvSpPr>
            <p:nvPr/>
          </p:nvSpPr>
          <p:spPr bwMode="auto">
            <a:xfrm>
              <a:off x="975" y="1296"/>
              <a:ext cx="26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2643188" y="4071938"/>
            <a:ext cx="603326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 MonoDroid</a:t>
            </a:r>
            <a:r>
              <a:rPr lang="zh-CN" altLang="en-US" sz="3600" dirty="0" smtClean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项目实例分析</a:t>
            </a:r>
            <a:endParaRPr lang="zh-CN" altLang="en-US" sz="3600" dirty="0">
              <a:solidFill>
                <a:srgbClr val="B2B2B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2771800" cy="8367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方法一</a:t>
            </a:r>
            <a:endParaRPr sz="3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25336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87624" y="38610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Android sdk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44008" y="1700808"/>
            <a:ext cx="25259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gtk-sharp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67944" y="2636912"/>
            <a:ext cx="4031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Mono-gtksharp</a:t>
            </a:r>
            <a:endParaRPr lang="zh-CN" altLang="en-US" sz="4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15408" y="3501008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mono-android-4.2.6</a:t>
            </a:r>
            <a:endParaRPr lang="zh-CN" altLang="en-US" sz="4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03648" y="5157192"/>
            <a:ext cx="36823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MonoDevelop</a:t>
            </a:r>
            <a:endParaRPr lang="zh-CN" altLang="en-US" sz="40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2771800" cy="8367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方法二</a:t>
            </a:r>
            <a:endParaRPr sz="36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214" y="1916832"/>
            <a:ext cx="25336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18270" y="41490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Android sdk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564904"/>
            <a:ext cx="43695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07504" y="0"/>
            <a:ext cx="2771800" cy="8367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使用方法</a:t>
            </a:r>
            <a:endParaRPr sz="36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268760"/>
            <a:ext cx="5690227" cy="517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271932" y="2924944"/>
            <a:ext cx="2393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另一个</a:t>
            </a:r>
            <a:r>
              <a:rPr lang="en-US" altLang="zh-CN" sz="4000" b="1" dirty="0" smtClean="0">
                <a:latin typeface="微软雅黑" pitchFamily="34" charset="-122"/>
                <a:ea typeface="微软雅黑" pitchFamily="34" charset="-122"/>
              </a:rPr>
              <a:t>VS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1199</Words>
  <Application>Microsoft Office PowerPoint</Application>
  <PresentationFormat>全屏显示(4:3)</PresentationFormat>
  <Paragraphs>173</Paragraphs>
  <Slides>40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1" baseType="lpstr">
      <vt:lpstr>Office 主题</vt:lpstr>
      <vt:lpstr>基于Mono for android移动开发</vt:lpstr>
      <vt:lpstr>主要内容</vt:lpstr>
      <vt:lpstr>Mono for android？</vt:lpstr>
      <vt:lpstr>幻灯片 4</vt:lpstr>
      <vt:lpstr>成功案例</vt:lpstr>
      <vt:lpstr>主要内容</vt:lpstr>
      <vt:lpstr>方法一</vt:lpstr>
      <vt:lpstr>方法二</vt:lpstr>
      <vt:lpstr>使用方法</vt:lpstr>
      <vt:lpstr>主要内容</vt:lpstr>
      <vt:lpstr>基本程序框架</vt:lpstr>
      <vt:lpstr>基本框架—应用层</vt:lpstr>
      <vt:lpstr>基本框架—应用框架层</vt:lpstr>
      <vt:lpstr>基本框架—系统运行库层</vt:lpstr>
      <vt:lpstr>基本框架—Linux内核层</vt:lpstr>
      <vt:lpstr>Andorid-应用程序基础</vt:lpstr>
      <vt:lpstr>Andorid-应用程序组件</vt:lpstr>
      <vt:lpstr>主要内容</vt:lpstr>
      <vt:lpstr>MonoDorid-项目结构</vt:lpstr>
      <vt:lpstr>MonoDorid-UI五种布局</vt:lpstr>
      <vt:lpstr>MonoDorid-UI布局例子</vt:lpstr>
      <vt:lpstr>MonoDorid-常用控件</vt:lpstr>
      <vt:lpstr>MonoDorid-Button例子</vt:lpstr>
      <vt:lpstr>MonoDorid-核心之ListView使用</vt:lpstr>
      <vt:lpstr>MonoDorid-ListActivity代码</vt:lpstr>
      <vt:lpstr>MonoDorid-Adapter代码</vt:lpstr>
      <vt:lpstr>MonoDorid-UI代码</vt:lpstr>
      <vt:lpstr>MonoDorid-调用关系</vt:lpstr>
      <vt:lpstr>MonoDorid-复用ListView的item</vt:lpstr>
      <vt:lpstr>MonoDorid-简单ListView</vt:lpstr>
      <vt:lpstr>MonoDorid-简单列表</vt:lpstr>
      <vt:lpstr>MonoDorid-更多案例</vt:lpstr>
      <vt:lpstr>主要内容</vt:lpstr>
      <vt:lpstr>开发技巧-引用jar包之方法一</vt:lpstr>
      <vt:lpstr>开发技巧-引用jar包之方法二</vt:lpstr>
      <vt:lpstr>开发技巧-引用jar包之方法二</vt:lpstr>
      <vt:lpstr>开发技巧-WebView</vt:lpstr>
      <vt:lpstr>开发技巧-最后一招Email</vt:lpstr>
      <vt:lpstr>幻灯片 39</vt:lpstr>
      <vt:lpstr>幻灯片 40</vt:lpstr>
    </vt:vector>
  </TitlesOfParts>
  <Company>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基于Mono for android移动开发</dc:title>
  <dc:creator>USER-</dc:creator>
  <cp:lastModifiedBy>USER-</cp:lastModifiedBy>
  <cp:revision>101</cp:revision>
  <dcterms:created xsi:type="dcterms:W3CDTF">2013-07-29T01:55:57Z</dcterms:created>
  <dcterms:modified xsi:type="dcterms:W3CDTF">2013-08-09T02:04:31Z</dcterms:modified>
</cp:coreProperties>
</file>